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9"/>
  </p:notesMasterIdLst>
  <p:sldIdLst>
    <p:sldId id="256" r:id="rId2"/>
    <p:sldId id="257" r:id="rId3"/>
    <p:sldId id="258" r:id="rId4"/>
    <p:sldId id="296" r:id="rId5"/>
    <p:sldId id="293" r:id="rId6"/>
    <p:sldId id="261" r:id="rId7"/>
    <p:sldId id="260" r:id="rId8"/>
    <p:sldId id="292" r:id="rId9"/>
    <p:sldId id="262" r:id="rId10"/>
    <p:sldId id="295" r:id="rId11"/>
    <p:sldId id="263" r:id="rId12"/>
    <p:sldId id="264" r:id="rId13"/>
    <p:sldId id="265" r:id="rId14"/>
    <p:sldId id="266" r:id="rId15"/>
    <p:sldId id="267" r:id="rId16"/>
    <p:sldId id="269" r:id="rId17"/>
    <p:sldId id="270" r:id="rId18"/>
    <p:sldId id="271" r:id="rId19"/>
    <p:sldId id="272" r:id="rId20"/>
    <p:sldId id="273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1" r:id="rId36"/>
    <p:sldId id="298" r:id="rId37"/>
    <p:sldId id="297" r:id="rId38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96" y="5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tif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tif>
</file>

<file path=ppt/media/image18.png>
</file>

<file path=ppt/media/image19.png>
</file>

<file path=ppt/media/image2.tif>
</file>

<file path=ppt/media/image20.png>
</file>

<file path=ppt/media/image21.png>
</file>

<file path=ppt/media/image3.tif>
</file>

<file path=ppt/media/image4.png>
</file>

<file path=ppt/media/image5.png>
</file>

<file path=ppt/media/image6.png>
</file>

<file path=ppt/media/image7.png>
</file>

<file path=ppt/media/image8.ti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Connect account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79367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Clone the repo once.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84262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1270000" y="4267112"/>
            <a:ext cx="10464800" cy="6097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1625600" y="673100"/>
            <a:ext cx="9753600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sz="half" idx="13"/>
          </p:nvPr>
        </p:nvSpPr>
        <p:spPr>
          <a:xfrm>
            <a:off x="6718300" y="635000"/>
            <a:ext cx="5334000" cy="8216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28884" y="9296400"/>
            <a:ext cx="340259" cy="3429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6718300" y="8890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t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ti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ti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ti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ti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ti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ti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7.t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ti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2.tif"/><Relationship Id="rId7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3.tif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t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tif"/><Relationship Id="rId4" Type="http://schemas.openxmlformats.org/officeDocument/2006/relationships/image" Target="../media/image8.t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t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Intro to Git"/>
          <p:cNvSpPr txBox="1"/>
          <p:nvPr/>
        </p:nvSpPr>
        <p:spPr>
          <a:xfrm>
            <a:off x="3601767" y="4433089"/>
            <a:ext cx="5801268" cy="8874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100"/>
            </a:lvl1pPr>
          </a:lstStyle>
          <a:p>
            <a:r>
              <a:rPr dirty="0"/>
              <a:t>Intro</a:t>
            </a:r>
            <a:r>
              <a:rPr lang="en-US" dirty="0"/>
              <a:t>duction</a:t>
            </a:r>
            <a:r>
              <a:rPr dirty="0"/>
              <a:t> to Git</a:t>
            </a:r>
          </a:p>
        </p:txBody>
      </p:sp>
      <p:sp>
        <p:nvSpPr>
          <p:cNvPr id="120" name="MBurolla 8/24/2021"/>
          <p:cNvSpPr txBox="1"/>
          <p:nvPr/>
        </p:nvSpPr>
        <p:spPr>
          <a:xfrm>
            <a:off x="10560927" y="9228599"/>
            <a:ext cx="2120773" cy="3642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700" b="0"/>
            </a:lvl1pPr>
          </a:lstStyle>
          <a:p>
            <a:r>
              <a:rPr dirty="0" err="1"/>
              <a:t>MBurolla</a:t>
            </a:r>
            <a:r>
              <a:rPr dirty="0"/>
              <a:t> </a:t>
            </a:r>
            <a:r>
              <a:rPr lang="en-US" dirty="0"/>
              <a:t>11</a:t>
            </a:r>
            <a:r>
              <a:rPr dirty="0"/>
              <a:t>/24/2021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Your Git Repo"/>
          <p:cNvSpPr txBox="1"/>
          <p:nvPr/>
        </p:nvSpPr>
        <p:spPr>
          <a:xfrm>
            <a:off x="1542542" y="4646270"/>
            <a:ext cx="2123543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Your Git Repo</a:t>
            </a:r>
          </a:p>
        </p:txBody>
      </p:sp>
      <p:sp>
        <p:nvSpPr>
          <p:cNvPr id="178" name="Remote Git Repo"/>
          <p:cNvSpPr txBox="1"/>
          <p:nvPr/>
        </p:nvSpPr>
        <p:spPr>
          <a:xfrm>
            <a:off x="8348726" y="4854902"/>
            <a:ext cx="2608174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Remote Git Repo</a:t>
            </a:r>
          </a:p>
        </p:txBody>
      </p:sp>
      <p:sp>
        <p:nvSpPr>
          <p:cNvPr id="179" name="Git: Distributed Version Control"/>
          <p:cNvSpPr txBox="1"/>
          <p:nvPr/>
        </p:nvSpPr>
        <p:spPr>
          <a:xfrm>
            <a:off x="1642230" y="771393"/>
            <a:ext cx="9720340" cy="870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100"/>
            </a:lvl1pPr>
          </a:lstStyle>
          <a:p>
            <a:r>
              <a:t>Git: Distributed Version Control</a:t>
            </a:r>
          </a:p>
        </p:txBody>
      </p:sp>
      <p:pic>
        <p:nvPicPr>
          <p:cNvPr id="18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2146" y="2334070"/>
            <a:ext cx="3621334" cy="2037000"/>
          </a:xfrm>
          <a:prstGeom prst="rect">
            <a:avLst/>
          </a:prstGeom>
          <a:ln w="12700">
            <a:miter lim="400000"/>
          </a:ln>
        </p:spPr>
      </p:pic>
      <p:sp>
        <p:nvSpPr>
          <p:cNvPr id="181" name="Line"/>
          <p:cNvSpPr/>
          <p:nvPr/>
        </p:nvSpPr>
        <p:spPr>
          <a:xfrm>
            <a:off x="1126018" y="6221573"/>
            <a:ext cx="3865584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18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4163" y="2232470"/>
            <a:ext cx="2400301" cy="2225172"/>
          </a:xfrm>
          <a:prstGeom prst="rect">
            <a:avLst/>
          </a:prstGeom>
          <a:ln w="12700">
            <a:miter lim="400000"/>
          </a:ln>
        </p:spPr>
      </p:pic>
      <p:sp>
        <p:nvSpPr>
          <p:cNvPr id="183" name="dev"/>
          <p:cNvSpPr txBox="1"/>
          <p:nvPr/>
        </p:nvSpPr>
        <p:spPr>
          <a:xfrm>
            <a:off x="1091698" y="5679629"/>
            <a:ext cx="663031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</a:t>
            </a:r>
          </a:p>
        </p:txBody>
      </p:sp>
      <p:sp>
        <p:nvSpPr>
          <p:cNvPr id="184" name="Line"/>
          <p:cNvSpPr/>
          <p:nvPr/>
        </p:nvSpPr>
        <p:spPr>
          <a:xfrm>
            <a:off x="8047518" y="6221573"/>
            <a:ext cx="3865584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5" name="dev"/>
          <p:cNvSpPr txBox="1"/>
          <p:nvPr/>
        </p:nvSpPr>
        <p:spPr>
          <a:xfrm>
            <a:off x="8038598" y="5679629"/>
            <a:ext cx="663030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</a:t>
            </a:r>
          </a:p>
        </p:txBody>
      </p:sp>
      <p:sp>
        <p:nvSpPr>
          <p:cNvPr id="186" name="Line"/>
          <p:cNvSpPr/>
          <p:nvPr/>
        </p:nvSpPr>
        <p:spPr>
          <a:xfrm>
            <a:off x="1405418" y="6214420"/>
            <a:ext cx="340391" cy="70113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7" name="Line"/>
          <p:cNvSpPr/>
          <p:nvPr/>
        </p:nvSpPr>
        <p:spPr>
          <a:xfrm>
            <a:off x="1749528" y="6919269"/>
            <a:ext cx="3239743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8" name="dev-{your initials}-{context}"/>
          <p:cNvSpPr txBox="1"/>
          <p:nvPr/>
        </p:nvSpPr>
        <p:spPr>
          <a:xfrm>
            <a:off x="758571" y="7076629"/>
            <a:ext cx="5418685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rPr dirty="0"/>
              <a:t>dev-{your initials}-{context}</a:t>
            </a:r>
          </a:p>
        </p:txBody>
      </p:sp>
      <p:sp>
        <p:nvSpPr>
          <p:cNvPr id="14" name="dev-{your initials}-{context}">
            <a:extLst>
              <a:ext uri="{FF2B5EF4-FFF2-40B4-BE49-F238E27FC236}">
                <a16:creationId xmlns:a16="http://schemas.microsoft.com/office/drawing/2014/main" id="{F9CBF102-5602-491D-8796-5126DC870735}"/>
              </a:ext>
            </a:extLst>
          </p:cNvPr>
          <p:cNvSpPr txBox="1"/>
          <p:nvPr/>
        </p:nvSpPr>
        <p:spPr>
          <a:xfrm>
            <a:off x="1151949" y="7559762"/>
            <a:ext cx="4342535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rPr lang="en-US" dirty="0"/>
              <a:t>(e.g. </a:t>
            </a:r>
            <a:r>
              <a:rPr dirty="0"/>
              <a:t>dev-</a:t>
            </a:r>
            <a:r>
              <a:rPr lang="en-US" dirty="0"/>
              <a:t>mb-fix-login)</a:t>
            </a:r>
            <a:endParaRPr dirty="0"/>
          </a:p>
        </p:txBody>
      </p:sp>
      <p:sp>
        <p:nvSpPr>
          <p:cNvPr id="15" name="dev-{your initials}-{context}">
            <a:extLst>
              <a:ext uri="{FF2B5EF4-FFF2-40B4-BE49-F238E27FC236}">
                <a16:creationId xmlns:a16="http://schemas.microsoft.com/office/drawing/2014/main" id="{6157B73F-E09F-4BE1-B0D0-256C31B1C57B}"/>
              </a:ext>
            </a:extLst>
          </p:cNvPr>
          <p:cNvSpPr txBox="1"/>
          <p:nvPr/>
        </p:nvSpPr>
        <p:spPr>
          <a:xfrm>
            <a:off x="758571" y="8070318"/>
            <a:ext cx="5448607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rPr lang="en-US" dirty="0"/>
              <a:t>(e.g. </a:t>
            </a:r>
            <a:r>
              <a:rPr dirty="0"/>
              <a:t>dev-</a:t>
            </a:r>
            <a:r>
              <a:rPr lang="en-US" dirty="0"/>
              <a:t>mb-[111]-fix-login)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78404313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Your Git Repo"/>
          <p:cNvSpPr txBox="1"/>
          <p:nvPr/>
        </p:nvSpPr>
        <p:spPr>
          <a:xfrm>
            <a:off x="1542542" y="4646270"/>
            <a:ext cx="2123543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Your Git Repo</a:t>
            </a:r>
          </a:p>
        </p:txBody>
      </p:sp>
      <p:sp>
        <p:nvSpPr>
          <p:cNvPr id="191" name="Remote Git Repo"/>
          <p:cNvSpPr txBox="1"/>
          <p:nvPr/>
        </p:nvSpPr>
        <p:spPr>
          <a:xfrm>
            <a:off x="8348726" y="4854902"/>
            <a:ext cx="2608174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Remote Git Repo</a:t>
            </a:r>
          </a:p>
        </p:txBody>
      </p:sp>
      <p:sp>
        <p:nvSpPr>
          <p:cNvPr id="192" name="Git: Distributed Version Control"/>
          <p:cNvSpPr txBox="1"/>
          <p:nvPr/>
        </p:nvSpPr>
        <p:spPr>
          <a:xfrm>
            <a:off x="1642230" y="771393"/>
            <a:ext cx="9720340" cy="870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100"/>
            </a:lvl1pPr>
          </a:lstStyle>
          <a:p>
            <a:r>
              <a:t>Git: Distributed Version Control</a:t>
            </a:r>
          </a:p>
        </p:txBody>
      </p:sp>
      <p:pic>
        <p:nvPicPr>
          <p:cNvPr id="193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2146" y="2334070"/>
            <a:ext cx="3621334" cy="2037000"/>
          </a:xfrm>
          <a:prstGeom prst="rect">
            <a:avLst/>
          </a:prstGeom>
          <a:ln w="12700">
            <a:miter lim="400000"/>
          </a:ln>
        </p:spPr>
      </p:pic>
      <p:sp>
        <p:nvSpPr>
          <p:cNvPr id="194" name="Line"/>
          <p:cNvSpPr/>
          <p:nvPr/>
        </p:nvSpPr>
        <p:spPr>
          <a:xfrm>
            <a:off x="1126018" y="6221573"/>
            <a:ext cx="3865584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195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4163" y="2232470"/>
            <a:ext cx="2400301" cy="2225172"/>
          </a:xfrm>
          <a:prstGeom prst="rect">
            <a:avLst/>
          </a:prstGeom>
          <a:ln w="12700">
            <a:miter lim="400000"/>
          </a:ln>
        </p:spPr>
      </p:pic>
      <p:sp>
        <p:nvSpPr>
          <p:cNvPr id="196" name="dev"/>
          <p:cNvSpPr txBox="1"/>
          <p:nvPr/>
        </p:nvSpPr>
        <p:spPr>
          <a:xfrm>
            <a:off x="1091698" y="5679629"/>
            <a:ext cx="663031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</a:t>
            </a:r>
          </a:p>
        </p:txBody>
      </p:sp>
      <p:sp>
        <p:nvSpPr>
          <p:cNvPr id="197" name="Line"/>
          <p:cNvSpPr/>
          <p:nvPr/>
        </p:nvSpPr>
        <p:spPr>
          <a:xfrm>
            <a:off x="8047518" y="6221573"/>
            <a:ext cx="3865584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98" name="dev"/>
          <p:cNvSpPr txBox="1"/>
          <p:nvPr/>
        </p:nvSpPr>
        <p:spPr>
          <a:xfrm>
            <a:off x="8038598" y="5679629"/>
            <a:ext cx="663030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</a:t>
            </a:r>
          </a:p>
        </p:txBody>
      </p:sp>
      <p:sp>
        <p:nvSpPr>
          <p:cNvPr id="199" name="Line"/>
          <p:cNvSpPr/>
          <p:nvPr/>
        </p:nvSpPr>
        <p:spPr>
          <a:xfrm>
            <a:off x="1405418" y="6214420"/>
            <a:ext cx="340391" cy="70113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00" name="Line"/>
          <p:cNvSpPr/>
          <p:nvPr/>
        </p:nvSpPr>
        <p:spPr>
          <a:xfrm>
            <a:off x="1749528" y="6919269"/>
            <a:ext cx="3239743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203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79834" y="4978537"/>
            <a:ext cx="1445132" cy="1445132"/>
          </a:xfrm>
          <a:prstGeom prst="rect">
            <a:avLst/>
          </a:prstGeom>
          <a:ln w="12700">
            <a:miter lim="400000"/>
          </a:ln>
        </p:spPr>
      </p:pic>
      <p:sp>
        <p:nvSpPr>
          <p:cNvPr id="204" name="dev-{your initials}-{context}"/>
          <p:cNvSpPr txBox="1"/>
          <p:nvPr/>
        </p:nvSpPr>
        <p:spPr>
          <a:xfrm>
            <a:off x="758571" y="7076629"/>
            <a:ext cx="5418685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dev-{your initials}-{context}</a:t>
            </a:r>
          </a:p>
        </p:txBody>
      </p:sp>
      <p:sp>
        <p:nvSpPr>
          <p:cNvPr id="17" name="Arrow">
            <a:extLst>
              <a:ext uri="{FF2B5EF4-FFF2-40B4-BE49-F238E27FC236}">
                <a16:creationId xmlns:a16="http://schemas.microsoft.com/office/drawing/2014/main" id="{7670F3A0-8787-40F5-AC0E-5CE1F1926CDC}"/>
              </a:ext>
            </a:extLst>
          </p:cNvPr>
          <p:cNvSpPr/>
          <p:nvPr/>
        </p:nvSpPr>
        <p:spPr>
          <a:xfrm>
            <a:off x="5312758" y="7743913"/>
            <a:ext cx="2621846" cy="632272"/>
          </a:xfrm>
          <a:prstGeom prst="rightArrow">
            <a:avLst>
              <a:gd name="adj1" fmla="val 32000"/>
              <a:gd name="adj2" fmla="val 128505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dirty="0"/>
          </a:p>
        </p:txBody>
      </p:sp>
      <p:sp>
        <p:nvSpPr>
          <p:cNvPr id="18" name="Git: Push">
            <a:extLst>
              <a:ext uri="{FF2B5EF4-FFF2-40B4-BE49-F238E27FC236}">
                <a16:creationId xmlns:a16="http://schemas.microsoft.com/office/drawing/2014/main" id="{61DA7D7E-5BAA-4A41-BFC0-B2D4CF93526D}"/>
              </a:ext>
            </a:extLst>
          </p:cNvPr>
          <p:cNvSpPr txBox="1"/>
          <p:nvPr/>
        </p:nvSpPr>
        <p:spPr>
          <a:xfrm>
            <a:off x="5730756" y="8550217"/>
            <a:ext cx="1468351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>
                <a:solidFill>
                  <a:schemeClr val="accent1"/>
                </a:solidFill>
              </a:rPr>
              <a:t>Git: Push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Your Git Repo"/>
          <p:cNvSpPr txBox="1"/>
          <p:nvPr/>
        </p:nvSpPr>
        <p:spPr>
          <a:xfrm>
            <a:off x="1542542" y="4646270"/>
            <a:ext cx="2123543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Your Git Repo</a:t>
            </a:r>
          </a:p>
        </p:txBody>
      </p:sp>
      <p:sp>
        <p:nvSpPr>
          <p:cNvPr id="207" name="Remote Git Repo"/>
          <p:cNvSpPr txBox="1"/>
          <p:nvPr/>
        </p:nvSpPr>
        <p:spPr>
          <a:xfrm>
            <a:off x="8348726" y="4854902"/>
            <a:ext cx="2608174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Remote Git Repo</a:t>
            </a:r>
          </a:p>
        </p:txBody>
      </p:sp>
      <p:sp>
        <p:nvSpPr>
          <p:cNvPr id="208" name="Git: Distributed Version Control"/>
          <p:cNvSpPr txBox="1"/>
          <p:nvPr/>
        </p:nvSpPr>
        <p:spPr>
          <a:xfrm>
            <a:off x="1642230" y="771393"/>
            <a:ext cx="9720340" cy="870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100"/>
            </a:lvl1pPr>
          </a:lstStyle>
          <a:p>
            <a:r>
              <a:t>Git: Distributed Version Control</a:t>
            </a:r>
          </a:p>
        </p:txBody>
      </p:sp>
      <p:pic>
        <p:nvPicPr>
          <p:cNvPr id="20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2146" y="2334070"/>
            <a:ext cx="3621334" cy="2037000"/>
          </a:xfrm>
          <a:prstGeom prst="rect">
            <a:avLst/>
          </a:prstGeom>
          <a:ln w="12700">
            <a:miter lim="400000"/>
          </a:ln>
        </p:spPr>
      </p:pic>
      <p:sp>
        <p:nvSpPr>
          <p:cNvPr id="210" name="Line"/>
          <p:cNvSpPr/>
          <p:nvPr/>
        </p:nvSpPr>
        <p:spPr>
          <a:xfrm>
            <a:off x="1126018" y="6221573"/>
            <a:ext cx="3865584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211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4163" y="2232470"/>
            <a:ext cx="2400301" cy="2225172"/>
          </a:xfrm>
          <a:prstGeom prst="rect">
            <a:avLst/>
          </a:prstGeom>
          <a:ln w="12700">
            <a:miter lim="400000"/>
          </a:ln>
        </p:spPr>
      </p:pic>
      <p:sp>
        <p:nvSpPr>
          <p:cNvPr id="212" name="dev"/>
          <p:cNvSpPr txBox="1"/>
          <p:nvPr/>
        </p:nvSpPr>
        <p:spPr>
          <a:xfrm>
            <a:off x="1091698" y="5679629"/>
            <a:ext cx="663031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</a:t>
            </a:r>
          </a:p>
        </p:txBody>
      </p:sp>
      <p:sp>
        <p:nvSpPr>
          <p:cNvPr id="213" name="Line"/>
          <p:cNvSpPr/>
          <p:nvPr/>
        </p:nvSpPr>
        <p:spPr>
          <a:xfrm>
            <a:off x="8047518" y="6221573"/>
            <a:ext cx="3865584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14" name="dev"/>
          <p:cNvSpPr txBox="1"/>
          <p:nvPr/>
        </p:nvSpPr>
        <p:spPr>
          <a:xfrm>
            <a:off x="8038598" y="5679629"/>
            <a:ext cx="663030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</a:t>
            </a:r>
          </a:p>
        </p:txBody>
      </p:sp>
      <p:sp>
        <p:nvSpPr>
          <p:cNvPr id="215" name="Line"/>
          <p:cNvSpPr/>
          <p:nvPr/>
        </p:nvSpPr>
        <p:spPr>
          <a:xfrm>
            <a:off x="1405418" y="6214420"/>
            <a:ext cx="340391" cy="70113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16" name="Line"/>
          <p:cNvSpPr/>
          <p:nvPr/>
        </p:nvSpPr>
        <p:spPr>
          <a:xfrm>
            <a:off x="1749528" y="6919269"/>
            <a:ext cx="3239743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17" name="Line"/>
          <p:cNvSpPr/>
          <p:nvPr/>
        </p:nvSpPr>
        <p:spPr>
          <a:xfrm>
            <a:off x="8032941" y="6919269"/>
            <a:ext cx="389473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18" name="dev-{your initials}-{context}"/>
          <p:cNvSpPr txBox="1"/>
          <p:nvPr/>
        </p:nvSpPr>
        <p:spPr>
          <a:xfrm>
            <a:off x="758571" y="7076629"/>
            <a:ext cx="5418685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dev-{your initials}-{context}</a:t>
            </a:r>
          </a:p>
        </p:txBody>
      </p:sp>
      <p:sp>
        <p:nvSpPr>
          <p:cNvPr id="219" name="dev-{your initials}-{context}"/>
          <p:cNvSpPr txBox="1"/>
          <p:nvPr/>
        </p:nvSpPr>
        <p:spPr>
          <a:xfrm>
            <a:off x="7591172" y="7076629"/>
            <a:ext cx="5418684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dev-{your initials}-{context}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Your Git Repo"/>
          <p:cNvSpPr txBox="1"/>
          <p:nvPr/>
        </p:nvSpPr>
        <p:spPr>
          <a:xfrm>
            <a:off x="1542542" y="4646270"/>
            <a:ext cx="2123543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Your Git Repo</a:t>
            </a:r>
          </a:p>
        </p:txBody>
      </p:sp>
      <p:sp>
        <p:nvSpPr>
          <p:cNvPr id="222" name="Remote Git Repo"/>
          <p:cNvSpPr txBox="1"/>
          <p:nvPr/>
        </p:nvSpPr>
        <p:spPr>
          <a:xfrm>
            <a:off x="8348726" y="4854902"/>
            <a:ext cx="2608174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Remote Git Repo</a:t>
            </a:r>
          </a:p>
        </p:txBody>
      </p:sp>
      <p:sp>
        <p:nvSpPr>
          <p:cNvPr id="223" name="Git: Distributed Version Control"/>
          <p:cNvSpPr txBox="1"/>
          <p:nvPr/>
        </p:nvSpPr>
        <p:spPr>
          <a:xfrm>
            <a:off x="1642230" y="771393"/>
            <a:ext cx="9720340" cy="870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100"/>
            </a:lvl1pPr>
          </a:lstStyle>
          <a:p>
            <a:r>
              <a:t>Git: Distributed Version Control</a:t>
            </a:r>
          </a:p>
        </p:txBody>
      </p:sp>
      <p:pic>
        <p:nvPicPr>
          <p:cNvPr id="22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2146" y="2334070"/>
            <a:ext cx="3621334" cy="2037000"/>
          </a:xfrm>
          <a:prstGeom prst="rect">
            <a:avLst/>
          </a:prstGeom>
          <a:ln w="12700">
            <a:miter lim="400000"/>
          </a:ln>
        </p:spPr>
      </p:pic>
      <p:sp>
        <p:nvSpPr>
          <p:cNvPr id="225" name="Line"/>
          <p:cNvSpPr/>
          <p:nvPr/>
        </p:nvSpPr>
        <p:spPr>
          <a:xfrm>
            <a:off x="1126018" y="6221573"/>
            <a:ext cx="3865584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226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4163" y="2232470"/>
            <a:ext cx="2400301" cy="2225172"/>
          </a:xfrm>
          <a:prstGeom prst="rect">
            <a:avLst/>
          </a:prstGeom>
          <a:ln w="12700">
            <a:miter lim="400000"/>
          </a:ln>
        </p:spPr>
      </p:pic>
      <p:sp>
        <p:nvSpPr>
          <p:cNvPr id="227" name="dev"/>
          <p:cNvSpPr txBox="1"/>
          <p:nvPr/>
        </p:nvSpPr>
        <p:spPr>
          <a:xfrm>
            <a:off x="1091698" y="5679629"/>
            <a:ext cx="663031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</a:t>
            </a:r>
          </a:p>
        </p:txBody>
      </p:sp>
      <p:sp>
        <p:nvSpPr>
          <p:cNvPr id="228" name="Line"/>
          <p:cNvSpPr/>
          <p:nvPr/>
        </p:nvSpPr>
        <p:spPr>
          <a:xfrm>
            <a:off x="8047518" y="6221573"/>
            <a:ext cx="3865584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29" name="dev"/>
          <p:cNvSpPr txBox="1"/>
          <p:nvPr/>
        </p:nvSpPr>
        <p:spPr>
          <a:xfrm>
            <a:off x="8038598" y="5679629"/>
            <a:ext cx="663030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</a:t>
            </a:r>
          </a:p>
        </p:txBody>
      </p:sp>
      <p:sp>
        <p:nvSpPr>
          <p:cNvPr id="230" name="Line"/>
          <p:cNvSpPr/>
          <p:nvPr/>
        </p:nvSpPr>
        <p:spPr>
          <a:xfrm>
            <a:off x="1405418" y="6214420"/>
            <a:ext cx="340391" cy="70113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31" name="Line"/>
          <p:cNvSpPr/>
          <p:nvPr/>
        </p:nvSpPr>
        <p:spPr>
          <a:xfrm>
            <a:off x="1749528" y="6919269"/>
            <a:ext cx="3239743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32" name="Line"/>
          <p:cNvSpPr/>
          <p:nvPr/>
        </p:nvSpPr>
        <p:spPr>
          <a:xfrm>
            <a:off x="8032941" y="6919269"/>
            <a:ext cx="389473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33" name="You: Create…"/>
          <p:cNvSpPr txBox="1"/>
          <p:nvPr/>
        </p:nvSpPr>
        <p:spPr>
          <a:xfrm>
            <a:off x="10879937" y="7629297"/>
            <a:ext cx="1760526" cy="779297"/>
          </a:xfrm>
          <a:prstGeom prst="rect">
            <a:avLst/>
          </a:prstGeom>
          <a:solidFill>
            <a:schemeClr val="accent4">
              <a:hueOff val="-461056"/>
              <a:satOff val="4338"/>
              <a:lumOff val="-10225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t>You: Create </a:t>
            </a:r>
          </a:p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t>Pull Request</a:t>
            </a:r>
          </a:p>
        </p:txBody>
      </p:sp>
      <p:sp>
        <p:nvSpPr>
          <p:cNvPr id="234" name="dev-{your initials}-{context}"/>
          <p:cNvSpPr txBox="1"/>
          <p:nvPr/>
        </p:nvSpPr>
        <p:spPr>
          <a:xfrm>
            <a:off x="758571" y="7076629"/>
            <a:ext cx="5418685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dev-{your initials}-{context}</a:t>
            </a:r>
          </a:p>
        </p:txBody>
      </p:sp>
      <p:sp>
        <p:nvSpPr>
          <p:cNvPr id="235" name="dev-{your initials}-{context}"/>
          <p:cNvSpPr txBox="1"/>
          <p:nvPr/>
        </p:nvSpPr>
        <p:spPr>
          <a:xfrm>
            <a:off x="7591172" y="7076629"/>
            <a:ext cx="5418684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dev-{your initials}-{context}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Your Git Repo"/>
          <p:cNvSpPr txBox="1"/>
          <p:nvPr/>
        </p:nvSpPr>
        <p:spPr>
          <a:xfrm>
            <a:off x="1542542" y="4646270"/>
            <a:ext cx="2123543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Your Git Repo</a:t>
            </a:r>
          </a:p>
        </p:txBody>
      </p:sp>
      <p:sp>
        <p:nvSpPr>
          <p:cNvPr id="238" name="Remote Git Repo"/>
          <p:cNvSpPr txBox="1"/>
          <p:nvPr/>
        </p:nvSpPr>
        <p:spPr>
          <a:xfrm>
            <a:off x="8348726" y="4854902"/>
            <a:ext cx="2608174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Remote Git Repo</a:t>
            </a:r>
          </a:p>
        </p:txBody>
      </p:sp>
      <p:sp>
        <p:nvSpPr>
          <p:cNvPr id="239" name="Git: Distributed Version Control"/>
          <p:cNvSpPr txBox="1"/>
          <p:nvPr/>
        </p:nvSpPr>
        <p:spPr>
          <a:xfrm>
            <a:off x="1642230" y="771393"/>
            <a:ext cx="9720340" cy="870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100"/>
            </a:lvl1pPr>
          </a:lstStyle>
          <a:p>
            <a:r>
              <a:t>Git: Distributed Version Control</a:t>
            </a:r>
          </a:p>
        </p:txBody>
      </p:sp>
      <p:pic>
        <p:nvPicPr>
          <p:cNvPr id="24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2146" y="2334070"/>
            <a:ext cx="3621334" cy="2037000"/>
          </a:xfrm>
          <a:prstGeom prst="rect">
            <a:avLst/>
          </a:prstGeom>
          <a:ln w="12700">
            <a:miter lim="400000"/>
          </a:ln>
        </p:spPr>
      </p:pic>
      <p:sp>
        <p:nvSpPr>
          <p:cNvPr id="241" name="Line"/>
          <p:cNvSpPr/>
          <p:nvPr/>
        </p:nvSpPr>
        <p:spPr>
          <a:xfrm>
            <a:off x="1126018" y="6221573"/>
            <a:ext cx="3865584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24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4163" y="2232470"/>
            <a:ext cx="2400301" cy="2225172"/>
          </a:xfrm>
          <a:prstGeom prst="rect">
            <a:avLst/>
          </a:prstGeom>
          <a:ln w="12700">
            <a:miter lim="400000"/>
          </a:ln>
        </p:spPr>
      </p:pic>
      <p:sp>
        <p:nvSpPr>
          <p:cNvPr id="243" name="dev"/>
          <p:cNvSpPr txBox="1"/>
          <p:nvPr/>
        </p:nvSpPr>
        <p:spPr>
          <a:xfrm>
            <a:off x="1091698" y="5679629"/>
            <a:ext cx="663031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</a:t>
            </a:r>
          </a:p>
        </p:txBody>
      </p:sp>
      <p:sp>
        <p:nvSpPr>
          <p:cNvPr id="244" name="Line"/>
          <p:cNvSpPr/>
          <p:nvPr/>
        </p:nvSpPr>
        <p:spPr>
          <a:xfrm>
            <a:off x="8047518" y="6221573"/>
            <a:ext cx="3865584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45" name="dev"/>
          <p:cNvSpPr txBox="1"/>
          <p:nvPr/>
        </p:nvSpPr>
        <p:spPr>
          <a:xfrm>
            <a:off x="8038598" y="5679629"/>
            <a:ext cx="663030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</a:t>
            </a:r>
          </a:p>
        </p:txBody>
      </p:sp>
      <p:sp>
        <p:nvSpPr>
          <p:cNvPr id="246" name="Line"/>
          <p:cNvSpPr/>
          <p:nvPr/>
        </p:nvSpPr>
        <p:spPr>
          <a:xfrm>
            <a:off x="1405418" y="6214420"/>
            <a:ext cx="340391" cy="70113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47" name="Line"/>
          <p:cNvSpPr/>
          <p:nvPr/>
        </p:nvSpPr>
        <p:spPr>
          <a:xfrm>
            <a:off x="1749528" y="6919269"/>
            <a:ext cx="3239743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48" name="Line"/>
          <p:cNvSpPr/>
          <p:nvPr/>
        </p:nvSpPr>
        <p:spPr>
          <a:xfrm>
            <a:off x="8032941" y="6919269"/>
            <a:ext cx="389473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49" name="You: Create…"/>
          <p:cNvSpPr txBox="1"/>
          <p:nvPr/>
        </p:nvSpPr>
        <p:spPr>
          <a:xfrm>
            <a:off x="10879937" y="7629297"/>
            <a:ext cx="1760526" cy="779297"/>
          </a:xfrm>
          <a:prstGeom prst="rect">
            <a:avLst/>
          </a:prstGeom>
          <a:solidFill>
            <a:schemeClr val="accent4">
              <a:hueOff val="-461056"/>
              <a:satOff val="4338"/>
              <a:lumOff val="-10225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t>You: Create </a:t>
            </a:r>
          </a:p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t>Pull Request</a:t>
            </a:r>
          </a:p>
        </p:txBody>
      </p:sp>
      <p:sp>
        <p:nvSpPr>
          <p:cNvPr id="250" name="You: I would like to merge my…"/>
          <p:cNvSpPr txBox="1"/>
          <p:nvPr/>
        </p:nvSpPr>
        <p:spPr>
          <a:xfrm>
            <a:off x="7116318" y="8458134"/>
            <a:ext cx="4525278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dirty="0"/>
              <a:t>You: I would like to merge my </a:t>
            </a:r>
          </a:p>
          <a:p>
            <a:pPr algn="l"/>
            <a:r>
              <a:rPr dirty="0"/>
              <a:t>branch into the dev branch</a:t>
            </a:r>
            <a:r>
              <a:rPr lang="en-US" dirty="0"/>
              <a:t>,</a:t>
            </a:r>
            <a:r>
              <a:rPr dirty="0"/>
              <a:t>  </a:t>
            </a:r>
          </a:p>
          <a:p>
            <a:pPr algn="l"/>
            <a:r>
              <a:rPr lang="en-US" dirty="0"/>
              <a:t>p</a:t>
            </a:r>
            <a:r>
              <a:rPr dirty="0"/>
              <a:t>lease review my changes.</a:t>
            </a:r>
          </a:p>
        </p:txBody>
      </p:sp>
      <p:sp>
        <p:nvSpPr>
          <p:cNvPr id="251" name="dev-{your initials}-{context}"/>
          <p:cNvSpPr txBox="1"/>
          <p:nvPr/>
        </p:nvSpPr>
        <p:spPr>
          <a:xfrm>
            <a:off x="758571" y="7076629"/>
            <a:ext cx="5418685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dev-{your initials}-{context}</a:t>
            </a:r>
          </a:p>
        </p:txBody>
      </p:sp>
      <p:sp>
        <p:nvSpPr>
          <p:cNvPr id="252" name="dev-{your initials}-{context}"/>
          <p:cNvSpPr txBox="1"/>
          <p:nvPr/>
        </p:nvSpPr>
        <p:spPr>
          <a:xfrm>
            <a:off x="7591172" y="7076629"/>
            <a:ext cx="5418684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dev-{your initials}-{context}</a:t>
            </a:r>
          </a:p>
        </p:txBody>
      </p:sp>
      <p:pic>
        <p:nvPicPr>
          <p:cNvPr id="5" name="Graphic 4" descr="Person with idea outline">
            <a:extLst>
              <a:ext uri="{FF2B5EF4-FFF2-40B4-BE49-F238E27FC236}">
                <a16:creationId xmlns:a16="http://schemas.microsoft.com/office/drawing/2014/main" id="{125AA2AA-3FCD-4C4C-87EB-1D15107BA7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403273" y="7976944"/>
            <a:ext cx="1611445" cy="161144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Your Git Repo"/>
          <p:cNvSpPr txBox="1"/>
          <p:nvPr/>
        </p:nvSpPr>
        <p:spPr>
          <a:xfrm>
            <a:off x="1542542" y="4646270"/>
            <a:ext cx="2123543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Your Git Repo</a:t>
            </a:r>
          </a:p>
        </p:txBody>
      </p:sp>
      <p:sp>
        <p:nvSpPr>
          <p:cNvPr id="255" name="Remote Git Repo"/>
          <p:cNvSpPr txBox="1"/>
          <p:nvPr/>
        </p:nvSpPr>
        <p:spPr>
          <a:xfrm>
            <a:off x="8348726" y="4854902"/>
            <a:ext cx="2608174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Remote Git Repo</a:t>
            </a:r>
          </a:p>
        </p:txBody>
      </p:sp>
      <p:sp>
        <p:nvSpPr>
          <p:cNvPr id="256" name="Git: Distributed Version Control"/>
          <p:cNvSpPr txBox="1"/>
          <p:nvPr/>
        </p:nvSpPr>
        <p:spPr>
          <a:xfrm>
            <a:off x="1642230" y="771393"/>
            <a:ext cx="9720340" cy="870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100"/>
            </a:lvl1pPr>
          </a:lstStyle>
          <a:p>
            <a:r>
              <a:t>Git: Distributed Version Control</a:t>
            </a:r>
          </a:p>
        </p:txBody>
      </p:sp>
      <p:pic>
        <p:nvPicPr>
          <p:cNvPr id="25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2146" y="2334070"/>
            <a:ext cx="3621334" cy="2037000"/>
          </a:xfrm>
          <a:prstGeom prst="rect">
            <a:avLst/>
          </a:prstGeom>
          <a:ln w="12700">
            <a:miter lim="400000"/>
          </a:ln>
        </p:spPr>
      </p:pic>
      <p:sp>
        <p:nvSpPr>
          <p:cNvPr id="258" name="Line"/>
          <p:cNvSpPr/>
          <p:nvPr/>
        </p:nvSpPr>
        <p:spPr>
          <a:xfrm>
            <a:off x="1126018" y="6221573"/>
            <a:ext cx="3865584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25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4163" y="2232470"/>
            <a:ext cx="2400301" cy="2225172"/>
          </a:xfrm>
          <a:prstGeom prst="rect">
            <a:avLst/>
          </a:prstGeom>
          <a:ln w="12700">
            <a:miter lim="400000"/>
          </a:ln>
        </p:spPr>
      </p:pic>
      <p:sp>
        <p:nvSpPr>
          <p:cNvPr id="260" name="dev"/>
          <p:cNvSpPr txBox="1"/>
          <p:nvPr/>
        </p:nvSpPr>
        <p:spPr>
          <a:xfrm>
            <a:off x="1091698" y="5679629"/>
            <a:ext cx="663031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</a:t>
            </a:r>
          </a:p>
        </p:txBody>
      </p:sp>
      <p:sp>
        <p:nvSpPr>
          <p:cNvPr id="261" name="Line"/>
          <p:cNvSpPr/>
          <p:nvPr/>
        </p:nvSpPr>
        <p:spPr>
          <a:xfrm>
            <a:off x="8047518" y="6221573"/>
            <a:ext cx="3865584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62" name="dev"/>
          <p:cNvSpPr txBox="1"/>
          <p:nvPr/>
        </p:nvSpPr>
        <p:spPr>
          <a:xfrm>
            <a:off x="8038598" y="5679629"/>
            <a:ext cx="663030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</a:t>
            </a:r>
          </a:p>
        </p:txBody>
      </p:sp>
      <p:sp>
        <p:nvSpPr>
          <p:cNvPr id="263" name="Line"/>
          <p:cNvSpPr/>
          <p:nvPr/>
        </p:nvSpPr>
        <p:spPr>
          <a:xfrm>
            <a:off x="1405418" y="6214420"/>
            <a:ext cx="340391" cy="70113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64" name="Line"/>
          <p:cNvSpPr/>
          <p:nvPr/>
        </p:nvSpPr>
        <p:spPr>
          <a:xfrm>
            <a:off x="1749528" y="6919269"/>
            <a:ext cx="3239743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65" name="Line"/>
          <p:cNvSpPr/>
          <p:nvPr/>
        </p:nvSpPr>
        <p:spPr>
          <a:xfrm>
            <a:off x="8032941" y="6919269"/>
            <a:ext cx="389473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66" name="You: Create…"/>
          <p:cNvSpPr txBox="1"/>
          <p:nvPr/>
        </p:nvSpPr>
        <p:spPr>
          <a:xfrm>
            <a:off x="10879937" y="7629297"/>
            <a:ext cx="1760526" cy="779297"/>
          </a:xfrm>
          <a:prstGeom prst="rect">
            <a:avLst/>
          </a:prstGeom>
          <a:solidFill>
            <a:schemeClr val="accent4">
              <a:hueOff val="-461056"/>
              <a:satOff val="4338"/>
              <a:lumOff val="-10225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t>You: Create </a:t>
            </a:r>
          </a:p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t>Pull Request</a:t>
            </a:r>
          </a:p>
        </p:txBody>
      </p:sp>
      <p:sp>
        <p:nvSpPr>
          <p:cNvPr id="267" name="Comments &amp; discussions…"/>
          <p:cNvSpPr txBox="1"/>
          <p:nvPr/>
        </p:nvSpPr>
        <p:spPr>
          <a:xfrm>
            <a:off x="7925652" y="8574742"/>
            <a:ext cx="4109315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t>Comments &amp; discussions…</a:t>
            </a:r>
          </a:p>
        </p:txBody>
      </p:sp>
      <p:sp>
        <p:nvSpPr>
          <p:cNvPr id="268" name="dev-{your initials}-{context}"/>
          <p:cNvSpPr txBox="1"/>
          <p:nvPr/>
        </p:nvSpPr>
        <p:spPr>
          <a:xfrm>
            <a:off x="758571" y="7076629"/>
            <a:ext cx="5418685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dev-{your initials}-{context}</a:t>
            </a:r>
          </a:p>
        </p:txBody>
      </p:sp>
      <p:sp>
        <p:nvSpPr>
          <p:cNvPr id="269" name="dev-{your initials}-{context}"/>
          <p:cNvSpPr txBox="1"/>
          <p:nvPr/>
        </p:nvSpPr>
        <p:spPr>
          <a:xfrm>
            <a:off x="7591172" y="7076629"/>
            <a:ext cx="5418684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dev-{your initials}-{context}</a:t>
            </a:r>
          </a:p>
        </p:txBody>
      </p:sp>
      <p:pic>
        <p:nvPicPr>
          <p:cNvPr id="18" name="Graphic 17" descr="Customer review outline">
            <a:extLst>
              <a:ext uri="{FF2B5EF4-FFF2-40B4-BE49-F238E27FC236}">
                <a16:creationId xmlns:a16="http://schemas.microsoft.com/office/drawing/2014/main" id="{66B6F144-D59A-4827-9CB1-47231A58F3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830646" y="7825219"/>
            <a:ext cx="1760526" cy="1760526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Your Git Repo"/>
          <p:cNvSpPr txBox="1"/>
          <p:nvPr/>
        </p:nvSpPr>
        <p:spPr>
          <a:xfrm>
            <a:off x="1542542" y="4646270"/>
            <a:ext cx="2123543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Your Git Repo</a:t>
            </a:r>
          </a:p>
        </p:txBody>
      </p:sp>
      <p:sp>
        <p:nvSpPr>
          <p:cNvPr id="290" name="Remote Git Repo"/>
          <p:cNvSpPr txBox="1"/>
          <p:nvPr/>
        </p:nvSpPr>
        <p:spPr>
          <a:xfrm>
            <a:off x="8348726" y="4854902"/>
            <a:ext cx="2608174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Remote Git Repo</a:t>
            </a:r>
          </a:p>
        </p:txBody>
      </p:sp>
      <p:sp>
        <p:nvSpPr>
          <p:cNvPr id="291" name="Git: Distributed Version Control"/>
          <p:cNvSpPr txBox="1"/>
          <p:nvPr/>
        </p:nvSpPr>
        <p:spPr>
          <a:xfrm>
            <a:off x="1642230" y="771393"/>
            <a:ext cx="9720340" cy="870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100"/>
            </a:lvl1pPr>
          </a:lstStyle>
          <a:p>
            <a:r>
              <a:t>Git: Distributed Version Control</a:t>
            </a:r>
          </a:p>
        </p:txBody>
      </p:sp>
      <p:pic>
        <p:nvPicPr>
          <p:cNvPr id="29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2146" y="2334070"/>
            <a:ext cx="3621334" cy="2037000"/>
          </a:xfrm>
          <a:prstGeom prst="rect">
            <a:avLst/>
          </a:prstGeom>
          <a:ln w="12700">
            <a:miter lim="400000"/>
          </a:ln>
        </p:spPr>
      </p:pic>
      <p:sp>
        <p:nvSpPr>
          <p:cNvPr id="293" name="Line"/>
          <p:cNvSpPr/>
          <p:nvPr/>
        </p:nvSpPr>
        <p:spPr>
          <a:xfrm>
            <a:off x="1126018" y="6221573"/>
            <a:ext cx="3865584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294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4163" y="2232470"/>
            <a:ext cx="2400301" cy="2225172"/>
          </a:xfrm>
          <a:prstGeom prst="rect">
            <a:avLst/>
          </a:prstGeom>
          <a:ln w="12700">
            <a:miter lim="400000"/>
          </a:ln>
        </p:spPr>
      </p:pic>
      <p:sp>
        <p:nvSpPr>
          <p:cNvPr id="295" name="dev"/>
          <p:cNvSpPr txBox="1"/>
          <p:nvPr/>
        </p:nvSpPr>
        <p:spPr>
          <a:xfrm>
            <a:off x="1091698" y="5679629"/>
            <a:ext cx="663031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</a:t>
            </a:r>
          </a:p>
        </p:txBody>
      </p:sp>
      <p:sp>
        <p:nvSpPr>
          <p:cNvPr id="296" name="Line"/>
          <p:cNvSpPr/>
          <p:nvPr/>
        </p:nvSpPr>
        <p:spPr>
          <a:xfrm>
            <a:off x="8047518" y="6221573"/>
            <a:ext cx="3865584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97" name="dev"/>
          <p:cNvSpPr txBox="1"/>
          <p:nvPr/>
        </p:nvSpPr>
        <p:spPr>
          <a:xfrm>
            <a:off x="8038598" y="5679629"/>
            <a:ext cx="663030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</a:t>
            </a:r>
          </a:p>
        </p:txBody>
      </p:sp>
      <p:sp>
        <p:nvSpPr>
          <p:cNvPr id="298" name="Line"/>
          <p:cNvSpPr/>
          <p:nvPr/>
        </p:nvSpPr>
        <p:spPr>
          <a:xfrm>
            <a:off x="1405418" y="6214420"/>
            <a:ext cx="340391" cy="70113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99" name="Line"/>
          <p:cNvSpPr/>
          <p:nvPr/>
        </p:nvSpPr>
        <p:spPr>
          <a:xfrm>
            <a:off x="1749528" y="6919269"/>
            <a:ext cx="3239743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00" name="Line"/>
          <p:cNvSpPr/>
          <p:nvPr/>
        </p:nvSpPr>
        <p:spPr>
          <a:xfrm>
            <a:off x="8032941" y="6919269"/>
            <a:ext cx="389473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01" name="You: Create…"/>
          <p:cNvSpPr txBox="1"/>
          <p:nvPr/>
        </p:nvSpPr>
        <p:spPr>
          <a:xfrm>
            <a:off x="10879937" y="7629297"/>
            <a:ext cx="1760526" cy="779297"/>
          </a:xfrm>
          <a:prstGeom prst="rect">
            <a:avLst/>
          </a:prstGeom>
          <a:solidFill>
            <a:schemeClr val="accent4">
              <a:hueOff val="-461056"/>
              <a:satOff val="4338"/>
              <a:lumOff val="-10225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t>You: Create </a:t>
            </a:r>
          </a:p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t>Pull Request</a:t>
            </a:r>
          </a:p>
        </p:txBody>
      </p:sp>
      <p:sp>
        <p:nvSpPr>
          <p:cNvPr id="302" name="Push updates based on…"/>
          <p:cNvSpPr txBox="1"/>
          <p:nvPr/>
        </p:nvSpPr>
        <p:spPr>
          <a:xfrm>
            <a:off x="552601" y="7994625"/>
            <a:ext cx="4436670" cy="11976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dirty="0"/>
              <a:t>Push updates based on </a:t>
            </a:r>
          </a:p>
          <a:p>
            <a:pPr algn="l"/>
            <a:r>
              <a:rPr dirty="0"/>
              <a:t>comment and discussions in </a:t>
            </a:r>
          </a:p>
          <a:p>
            <a:pPr algn="l"/>
            <a:r>
              <a:rPr dirty="0"/>
              <a:t>Pull Request</a:t>
            </a:r>
          </a:p>
        </p:txBody>
      </p:sp>
      <p:sp>
        <p:nvSpPr>
          <p:cNvPr id="303" name="Arrow"/>
          <p:cNvSpPr/>
          <p:nvPr/>
        </p:nvSpPr>
        <p:spPr>
          <a:xfrm>
            <a:off x="5312758" y="7743913"/>
            <a:ext cx="2621846" cy="632272"/>
          </a:xfrm>
          <a:prstGeom prst="rightArrow">
            <a:avLst>
              <a:gd name="adj1" fmla="val 32000"/>
              <a:gd name="adj2" fmla="val 128505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dirty="0"/>
          </a:p>
        </p:txBody>
      </p:sp>
      <p:sp>
        <p:nvSpPr>
          <p:cNvPr id="304" name="Git: Push"/>
          <p:cNvSpPr txBox="1"/>
          <p:nvPr/>
        </p:nvSpPr>
        <p:spPr>
          <a:xfrm>
            <a:off x="5730756" y="8550217"/>
            <a:ext cx="1468351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>
                <a:solidFill>
                  <a:schemeClr val="accent1"/>
                </a:solidFill>
              </a:rPr>
              <a:t>Git: Push</a:t>
            </a:r>
          </a:p>
        </p:txBody>
      </p:sp>
      <p:pic>
        <p:nvPicPr>
          <p:cNvPr id="305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79834" y="4978537"/>
            <a:ext cx="1445132" cy="1445132"/>
          </a:xfrm>
          <a:prstGeom prst="rect">
            <a:avLst/>
          </a:prstGeom>
          <a:ln w="12700">
            <a:miter lim="400000"/>
          </a:ln>
        </p:spPr>
      </p:pic>
      <p:sp>
        <p:nvSpPr>
          <p:cNvPr id="306" name="dev-{your initials}-{context}"/>
          <p:cNvSpPr txBox="1"/>
          <p:nvPr/>
        </p:nvSpPr>
        <p:spPr>
          <a:xfrm>
            <a:off x="758571" y="7076629"/>
            <a:ext cx="5418685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dev-{your initials}-{context}</a:t>
            </a:r>
          </a:p>
        </p:txBody>
      </p:sp>
      <p:sp>
        <p:nvSpPr>
          <p:cNvPr id="307" name="dev-{your initials}-{context}"/>
          <p:cNvSpPr txBox="1"/>
          <p:nvPr/>
        </p:nvSpPr>
        <p:spPr>
          <a:xfrm>
            <a:off x="7591172" y="7076629"/>
            <a:ext cx="5418684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dev-{your initials}-{context}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Your Git Repo"/>
          <p:cNvSpPr txBox="1"/>
          <p:nvPr/>
        </p:nvSpPr>
        <p:spPr>
          <a:xfrm>
            <a:off x="1542542" y="4646270"/>
            <a:ext cx="2123543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Your Git Repo</a:t>
            </a:r>
          </a:p>
        </p:txBody>
      </p:sp>
      <p:sp>
        <p:nvSpPr>
          <p:cNvPr id="310" name="Remote Git Repo"/>
          <p:cNvSpPr txBox="1"/>
          <p:nvPr/>
        </p:nvSpPr>
        <p:spPr>
          <a:xfrm>
            <a:off x="8348726" y="4854902"/>
            <a:ext cx="2608174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Remote Git Repo</a:t>
            </a:r>
          </a:p>
        </p:txBody>
      </p:sp>
      <p:sp>
        <p:nvSpPr>
          <p:cNvPr id="311" name="Git: Distributed Version Control"/>
          <p:cNvSpPr txBox="1"/>
          <p:nvPr/>
        </p:nvSpPr>
        <p:spPr>
          <a:xfrm>
            <a:off x="1642230" y="771393"/>
            <a:ext cx="9720340" cy="870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100"/>
            </a:lvl1pPr>
          </a:lstStyle>
          <a:p>
            <a:r>
              <a:t>Git: Distributed Version Control</a:t>
            </a:r>
          </a:p>
        </p:txBody>
      </p:sp>
      <p:pic>
        <p:nvPicPr>
          <p:cNvPr id="31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2146" y="2334070"/>
            <a:ext cx="3621334" cy="2037000"/>
          </a:xfrm>
          <a:prstGeom prst="rect">
            <a:avLst/>
          </a:prstGeom>
          <a:ln w="12700">
            <a:miter lim="400000"/>
          </a:ln>
        </p:spPr>
      </p:pic>
      <p:sp>
        <p:nvSpPr>
          <p:cNvPr id="313" name="Line"/>
          <p:cNvSpPr/>
          <p:nvPr/>
        </p:nvSpPr>
        <p:spPr>
          <a:xfrm>
            <a:off x="1126018" y="6221573"/>
            <a:ext cx="3865584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314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4163" y="2232470"/>
            <a:ext cx="2400301" cy="2225172"/>
          </a:xfrm>
          <a:prstGeom prst="rect">
            <a:avLst/>
          </a:prstGeom>
          <a:ln w="12700">
            <a:miter lim="400000"/>
          </a:ln>
        </p:spPr>
      </p:pic>
      <p:sp>
        <p:nvSpPr>
          <p:cNvPr id="315" name="dev"/>
          <p:cNvSpPr txBox="1"/>
          <p:nvPr/>
        </p:nvSpPr>
        <p:spPr>
          <a:xfrm>
            <a:off x="1091698" y="5679629"/>
            <a:ext cx="663031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</a:t>
            </a:r>
          </a:p>
        </p:txBody>
      </p:sp>
      <p:sp>
        <p:nvSpPr>
          <p:cNvPr id="316" name="Line"/>
          <p:cNvSpPr/>
          <p:nvPr/>
        </p:nvSpPr>
        <p:spPr>
          <a:xfrm>
            <a:off x="8047518" y="6221573"/>
            <a:ext cx="3865584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17" name="dev"/>
          <p:cNvSpPr txBox="1"/>
          <p:nvPr/>
        </p:nvSpPr>
        <p:spPr>
          <a:xfrm>
            <a:off x="8038598" y="5679629"/>
            <a:ext cx="663030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</a:t>
            </a:r>
          </a:p>
        </p:txBody>
      </p:sp>
      <p:sp>
        <p:nvSpPr>
          <p:cNvPr id="318" name="Line"/>
          <p:cNvSpPr/>
          <p:nvPr/>
        </p:nvSpPr>
        <p:spPr>
          <a:xfrm>
            <a:off x="1405418" y="6214420"/>
            <a:ext cx="340391" cy="70113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19" name="Line"/>
          <p:cNvSpPr/>
          <p:nvPr/>
        </p:nvSpPr>
        <p:spPr>
          <a:xfrm>
            <a:off x="1749528" y="6919269"/>
            <a:ext cx="3239743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20" name="Line"/>
          <p:cNvSpPr/>
          <p:nvPr/>
        </p:nvSpPr>
        <p:spPr>
          <a:xfrm>
            <a:off x="8032941" y="6919269"/>
            <a:ext cx="389473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21" name="You: Create…"/>
          <p:cNvSpPr txBox="1"/>
          <p:nvPr/>
        </p:nvSpPr>
        <p:spPr>
          <a:xfrm>
            <a:off x="10879937" y="7629297"/>
            <a:ext cx="1760526" cy="779297"/>
          </a:xfrm>
          <a:prstGeom prst="rect">
            <a:avLst/>
          </a:prstGeom>
          <a:solidFill>
            <a:schemeClr val="accent4">
              <a:hueOff val="-461056"/>
              <a:satOff val="4338"/>
              <a:lumOff val="-10225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t>You: Create </a:t>
            </a:r>
          </a:p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t>Pull Request</a:t>
            </a:r>
          </a:p>
        </p:txBody>
      </p:sp>
      <p:sp>
        <p:nvSpPr>
          <p:cNvPr id="322" name="You: Does everything look ok now?"/>
          <p:cNvSpPr txBox="1"/>
          <p:nvPr/>
        </p:nvSpPr>
        <p:spPr>
          <a:xfrm>
            <a:off x="7116318" y="8832898"/>
            <a:ext cx="5200498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t>You: Does everything look ok now?</a:t>
            </a:r>
          </a:p>
        </p:txBody>
      </p:sp>
      <p:sp>
        <p:nvSpPr>
          <p:cNvPr id="323" name="dev-{your initials}-{context}"/>
          <p:cNvSpPr txBox="1"/>
          <p:nvPr/>
        </p:nvSpPr>
        <p:spPr>
          <a:xfrm>
            <a:off x="758571" y="7076629"/>
            <a:ext cx="5418685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dev-{your initials}-{context}</a:t>
            </a:r>
          </a:p>
        </p:txBody>
      </p:sp>
      <p:sp>
        <p:nvSpPr>
          <p:cNvPr id="324" name="dev-{your initials}-{context}"/>
          <p:cNvSpPr txBox="1"/>
          <p:nvPr/>
        </p:nvSpPr>
        <p:spPr>
          <a:xfrm>
            <a:off x="7591172" y="7076629"/>
            <a:ext cx="5418684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dev-{your initials}-{context}</a:t>
            </a:r>
          </a:p>
        </p:txBody>
      </p:sp>
      <p:pic>
        <p:nvPicPr>
          <p:cNvPr id="18" name="Graphic 17" descr="Confused person outline">
            <a:extLst>
              <a:ext uri="{FF2B5EF4-FFF2-40B4-BE49-F238E27FC236}">
                <a16:creationId xmlns:a16="http://schemas.microsoft.com/office/drawing/2014/main" id="{767AC829-528E-4E7D-B16F-3C889C76D9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85283" y="8168668"/>
            <a:ext cx="1352826" cy="1352826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Your Git Repo"/>
          <p:cNvSpPr txBox="1"/>
          <p:nvPr/>
        </p:nvSpPr>
        <p:spPr>
          <a:xfrm>
            <a:off x="1542542" y="4646270"/>
            <a:ext cx="2123543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Your Git Repo</a:t>
            </a:r>
          </a:p>
        </p:txBody>
      </p:sp>
      <p:sp>
        <p:nvSpPr>
          <p:cNvPr id="327" name="Remote Git Repo"/>
          <p:cNvSpPr txBox="1"/>
          <p:nvPr/>
        </p:nvSpPr>
        <p:spPr>
          <a:xfrm>
            <a:off x="8348726" y="4854902"/>
            <a:ext cx="2608174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Remote Git Repo</a:t>
            </a:r>
          </a:p>
        </p:txBody>
      </p:sp>
      <p:sp>
        <p:nvSpPr>
          <p:cNvPr id="328" name="Git: Distributed Version Control"/>
          <p:cNvSpPr txBox="1"/>
          <p:nvPr/>
        </p:nvSpPr>
        <p:spPr>
          <a:xfrm>
            <a:off x="1642230" y="771393"/>
            <a:ext cx="9720340" cy="870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100"/>
            </a:lvl1pPr>
          </a:lstStyle>
          <a:p>
            <a:r>
              <a:t>Git: Distributed Version Control</a:t>
            </a:r>
          </a:p>
        </p:txBody>
      </p:sp>
      <p:pic>
        <p:nvPicPr>
          <p:cNvPr id="32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2146" y="2334070"/>
            <a:ext cx="3621334" cy="2037000"/>
          </a:xfrm>
          <a:prstGeom prst="rect">
            <a:avLst/>
          </a:prstGeom>
          <a:ln w="12700">
            <a:miter lim="400000"/>
          </a:ln>
        </p:spPr>
      </p:pic>
      <p:sp>
        <p:nvSpPr>
          <p:cNvPr id="330" name="Line"/>
          <p:cNvSpPr/>
          <p:nvPr/>
        </p:nvSpPr>
        <p:spPr>
          <a:xfrm>
            <a:off x="1126018" y="6221573"/>
            <a:ext cx="3865584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331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4163" y="2232470"/>
            <a:ext cx="2400301" cy="2225172"/>
          </a:xfrm>
          <a:prstGeom prst="rect">
            <a:avLst/>
          </a:prstGeom>
          <a:ln w="12700">
            <a:miter lim="400000"/>
          </a:ln>
        </p:spPr>
      </p:pic>
      <p:sp>
        <p:nvSpPr>
          <p:cNvPr id="332" name="dev"/>
          <p:cNvSpPr txBox="1"/>
          <p:nvPr/>
        </p:nvSpPr>
        <p:spPr>
          <a:xfrm>
            <a:off x="1091698" y="5679629"/>
            <a:ext cx="663031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</a:t>
            </a:r>
          </a:p>
        </p:txBody>
      </p:sp>
      <p:sp>
        <p:nvSpPr>
          <p:cNvPr id="333" name="Line"/>
          <p:cNvSpPr/>
          <p:nvPr/>
        </p:nvSpPr>
        <p:spPr>
          <a:xfrm>
            <a:off x="8047518" y="6221573"/>
            <a:ext cx="3865584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34" name="dev"/>
          <p:cNvSpPr txBox="1"/>
          <p:nvPr/>
        </p:nvSpPr>
        <p:spPr>
          <a:xfrm>
            <a:off x="8038598" y="5679629"/>
            <a:ext cx="663030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</a:t>
            </a:r>
          </a:p>
        </p:txBody>
      </p:sp>
      <p:sp>
        <p:nvSpPr>
          <p:cNvPr id="335" name="Line"/>
          <p:cNvSpPr/>
          <p:nvPr/>
        </p:nvSpPr>
        <p:spPr>
          <a:xfrm>
            <a:off x="1405418" y="6214420"/>
            <a:ext cx="340391" cy="70113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36" name="Line"/>
          <p:cNvSpPr/>
          <p:nvPr/>
        </p:nvSpPr>
        <p:spPr>
          <a:xfrm>
            <a:off x="1749528" y="6919269"/>
            <a:ext cx="3239743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37" name="Line"/>
          <p:cNvSpPr/>
          <p:nvPr/>
        </p:nvSpPr>
        <p:spPr>
          <a:xfrm>
            <a:off x="8032941" y="6919269"/>
            <a:ext cx="389473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38" name="Pull Request…"/>
          <p:cNvSpPr txBox="1"/>
          <p:nvPr/>
        </p:nvSpPr>
        <p:spPr>
          <a:xfrm>
            <a:off x="10846409" y="7629297"/>
            <a:ext cx="1827582" cy="779297"/>
          </a:xfrm>
          <a:prstGeom prst="rect">
            <a:avLst/>
          </a:prstGeom>
          <a:solidFill>
            <a:schemeClr val="accent4">
              <a:hueOff val="-461056"/>
              <a:satOff val="4338"/>
              <a:lumOff val="-10225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t>Pull Request</a:t>
            </a:r>
          </a:p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t>Accepted</a:t>
            </a:r>
          </a:p>
        </p:txBody>
      </p:sp>
      <p:pic>
        <p:nvPicPr>
          <p:cNvPr id="339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48473" y="7714410"/>
            <a:ext cx="562174" cy="562174"/>
          </a:xfrm>
          <a:prstGeom prst="rect">
            <a:avLst/>
          </a:prstGeom>
          <a:ln w="12700">
            <a:miter lim="400000"/>
          </a:ln>
        </p:spPr>
      </p:pic>
      <p:sp>
        <p:nvSpPr>
          <p:cNvPr id="340" name="dev-{your initials}-{context}"/>
          <p:cNvSpPr txBox="1"/>
          <p:nvPr/>
        </p:nvSpPr>
        <p:spPr>
          <a:xfrm>
            <a:off x="758571" y="7076629"/>
            <a:ext cx="5418685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dev-{your initials}-{context}</a:t>
            </a:r>
          </a:p>
        </p:txBody>
      </p:sp>
      <p:sp>
        <p:nvSpPr>
          <p:cNvPr id="341" name="dev-{your initials}-{context}"/>
          <p:cNvSpPr txBox="1"/>
          <p:nvPr/>
        </p:nvSpPr>
        <p:spPr>
          <a:xfrm>
            <a:off x="7591172" y="7076629"/>
            <a:ext cx="5418684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dev-{your initials}-{context}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Your Git Repo"/>
          <p:cNvSpPr txBox="1"/>
          <p:nvPr/>
        </p:nvSpPr>
        <p:spPr>
          <a:xfrm>
            <a:off x="1542542" y="4646270"/>
            <a:ext cx="2123543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Your Git Repo</a:t>
            </a:r>
          </a:p>
        </p:txBody>
      </p:sp>
      <p:sp>
        <p:nvSpPr>
          <p:cNvPr id="344" name="Remote Git Repo"/>
          <p:cNvSpPr txBox="1"/>
          <p:nvPr/>
        </p:nvSpPr>
        <p:spPr>
          <a:xfrm>
            <a:off x="8348726" y="4854902"/>
            <a:ext cx="2608174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Remote Git Repo</a:t>
            </a:r>
          </a:p>
        </p:txBody>
      </p:sp>
      <p:sp>
        <p:nvSpPr>
          <p:cNvPr id="345" name="Git: Distributed Version Control"/>
          <p:cNvSpPr txBox="1"/>
          <p:nvPr/>
        </p:nvSpPr>
        <p:spPr>
          <a:xfrm>
            <a:off x="1642230" y="771393"/>
            <a:ext cx="9720340" cy="870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100"/>
            </a:lvl1pPr>
          </a:lstStyle>
          <a:p>
            <a:r>
              <a:t>Git: Distributed Version Control</a:t>
            </a:r>
          </a:p>
        </p:txBody>
      </p:sp>
      <p:pic>
        <p:nvPicPr>
          <p:cNvPr id="34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2146" y="2334070"/>
            <a:ext cx="3621334" cy="2037000"/>
          </a:xfrm>
          <a:prstGeom prst="rect">
            <a:avLst/>
          </a:prstGeom>
          <a:ln w="12700">
            <a:miter lim="400000"/>
          </a:ln>
        </p:spPr>
      </p:pic>
      <p:sp>
        <p:nvSpPr>
          <p:cNvPr id="347" name="Line"/>
          <p:cNvSpPr/>
          <p:nvPr/>
        </p:nvSpPr>
        <p:spPr>
          <a:xfrm>
            <a:off x="1126018" y="6221573"/>
            <a:ext cx="3865584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348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4163" y="2232470"/>
            <a:ext cx="2400301" cy="2225172"/>
          </a:xfrm>
          <a:prstGeom prst="rect">
            <a:avLst/>
          </a:prstGeom>
          <a:ln w="12700">
            <a:miter lim="400000"/>
          </a:ln>
        </p:spPr>
      </p:pic>
      <p:sp>
        <p:nvSpPr>
          <p:cNvPr id="349" name="dev"/>
          <p:cNvSpPr txBox="1"/>
          <p:nvPr/>
        </p:nvSpPr>
        <p:spPr>
          <a:xfrm>
            <a:off x="1091698" y="5679629"/>
            <a:ext cx="663031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</a:t>
            </a:r>
          </a:p>
        </p:txBody>
      </p:sp>
      <p:sp>
        <p:nvSpPr>
          <p:cNvPr id="350" name="Line"/>
          <p:cNvSpPr/>
          <p:nvPr/>
        </p:nvSpPr>
        <p:spPr>
          <a:xfrm>
            <a:off x="8047518" y="6221573"/>
            <a:ext cx="3865584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51" name="dev"/>
          <p:cNvSpPr txBox="1"/>
          <p:nvPr/>
        </p:nvSpPr>
        <p:spPr>
          <a:xfrm>
            <a:off x="8038598" y="5679629"/>
            <a:ext cx="663030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</a:t>
            </a:r>
          </a:p>
        </p:txBody>
      </p:sp>
      <p:sp>
        <p:nvSpPr>
          <p:cNvPr id="352" name="Line"/>
          <p:cNvSpPr/>
          <p:nvPr/>
        </p:nvSpPr>
        <p:spPr>
          <a:xfrm>
            <a:off x="1405418" y="6214420"/>
            <a:ext cx="340391" cy="70113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53" name="Line"/>
          <p:cNvSpPr/>
          <p:nvPr/>
        </p:nvSpPr>
        <p:spPr>
          <a:xfrm>
            <a:off x="1749528" y="6919269"/>
            <a:ext cx="3239743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54" name="Line"/>
          <p:cNvSpPr/>
          <p:nvPr/>
        </p:nvSpPr>
        <p:spPr>
          <a:xfrm>
            <a:off x="8032941" y="6919269"/>
            <a:ext cx="3026189" cy="1"/>
          </a:xfrm>
          <a:prstGeom prst="line">
            <a:avLst/>
          </a:prstGeom>
          <a:ln w="889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55" name="Pull Request…"/>
          <p:cNvSpPr txBox="1"/>
          <p:nvPr/>
        </p:nvSpPr>
        <p:spPr>
          <a:xfrm>
            <a:off x="10846409" y="7629297"/>
            <a:ext cx="1827582" cy="779297"/>
          </a:xfrm>
          <a:prstGeom prst="rect">
            <a:avLst/>
          </a:prstGeom>
          <a:solidFill>
            <a:schemeClr val="accent4">
              <a:hueOff val="-461056"/>
              <a:satOff val="4338"/>
              <a:lumOff val="-10225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t>Pull Request</a:t>
            </a:r>
          </a:p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t>Merged</a:t>
            </a:r>
          </a:p>
        </p:txBody>
      </p:sp>
      <p:sp>
        <p:nvSpPr>
          <p:cNvPr id="356" name="Line"/>
          <p:cNvSpPr/>
          <p:nvPr/>
        </p:nvSpPr>
        <p:spPr>
          <a:xfrm flipH="1">
            <a:off x="11042208" y="6207165"/>
            <a:ext cx="715641" cy="715641"/>
          </a:xfrm>
          <a:prstGeom prst="line">
            <a:avLst/>
          </a:prstGeom>
          <a:ln w="889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57" name="dev-{your initials}-{context}"/>
          <p:cNvSpPr txBox="1"/>
          <p:nvPr/>
        </p:nvSpPr>
        <p:spPr>
          <a:xfrm>
            <a:off x="758571" y="7076629"/>
            <a:ext cx="5418685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dev-{your initials}-{context}</a:t>
            </a:r>
          </a:p>
        </p:txBody>
      </p:sp>
      <p:sp>
        <p:nvSpPr>
          <p:cNvPr id="358" name="dev-{your initials}-{context}"/>
          <p:cNvSpPr txBox="1"/>
          <p:nvPr/>
        </p:nvSpPr>
        <p:spPr>
          <a:xfrm>
            <a:off x="7591172" y="7076629"/>
            <a:ext cx="5418684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dev-{your initials}-{context}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7102" y="4615057"/>
            <a:ext cx="3946196" cy="1156644"/>
          </a:xfrm>
          <a:prstGeom prst="rect">
            <a:avLst/>
          </a:prstGeom>
          <a:ln w="12700">
            <a:miter lim="400000"/>
          </a:ln>
        </p:spPr>
      </p:pic>
      <p:sp>
        <p:nvSpPr>
          <p:cNvPr id="123" name="Products That Host Git Repos"/>
          <p:cNvSpPr txBox="1"/>
          <p:nvPr/>
        </p:nvSpPr>
        <p:spPr>
          <a:xfrm>
            <a:off x="1839131" y="771393"/>
            <a:ext cx="9326538" cy="870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100"/>
            </a:lvl1pPr>
          </a:lstStyle>
          <a:p>
            <a:r>
              <a:t>Products That Host Git Repos</a:t>
            </a:r>
          </a:p>
        </p:txBody>
      </p:sp>
      <p:pic>
        <p:nvPicPr>
          <p:cNvPr id="124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9533" y="2008692"/>
            <a:ext cx="3621334" cy="2037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25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57998" y="6469907"/>
            <a:ext cx="4088804" cy="1329251"/>
          </a:xfrm>
          <a:prstGeom prst="rect">
            <a:avLst/>
          </a:prstGeom>
          <a:ln w="12700">
            <a:miter lim="400000"/>
          </a:ln>
        </p:spPr>
      </p:pic>
      <p:sp>
        <p:nvSpPr>
          <p:cNvPr id="126" name="Others (AWS Code Commit, Azure Repos, etc…)"/>
          <p:cNvSpPr txBox="1"/>
          <p:nvPr/>
        </p:nvSpPr>
        <p:spPr>
          <a:xfrm>
            <a:off x="1260779" y="8497364"/>
            <a:ext cx="10838842" cy="647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/>
            </a:lvl1pPr>
          </a:lstStyle>
          <a:p>
            <a:r>
              <a:t>Others (AWS Code Commit, Azure Repos, etc…)  </a:t>
            </a:r>
          </a:p>
        </p:txBody>
      </p:sp>
      <p:pic>
        <p:nvPicPr>
          <p:cNvPr id="127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92650" y="2626681"/>
            <a:ext cx="1210750" cy="35557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Your Git Repo"/>
          <p:cNvSpPr txBox="1"/>
          <p:nvPr/>
        </p:nvSpPr>
        <p:spPr>
          <a:xfrm>
            <a:off x="1542542" y="4646270"/>
            <a:ext cx="2123543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Your Git Repo</a:t>
            </a:r>
          </a:p>
        </p:txBody>
      </p:sp>
      <p:sp>
        <p:nvSpPr>
          <p:cNvPr id="361" name="Remote Git Repo"/>
          <p:cNvSpPr txBox="1"/>
          <p:nvPr/>
        </p:nvSpPr>
        <p:spPr>
          <a:xfrm>
            <a:off x="8348726" y="4854902"/>
            <a:ext cx="2608174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Remote Git Repo</a:t>
            </a:r>
          </a:p>
        </p:txBody>
      </p:sp>
      <p:sp>
        <p:nvSpPr>
          <p:cNvPr id="362" name="Git: Distributed Version Control"/>
          <p:cNvSpPr txBox="1"/>
          <p:nvPr/>
        </p:nvSpPr>
        <p:spPr>
          <a:xfrm>
            <a:off x="1642230" y="771393"/>
            <a:ext cx="9720340" cy="870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100"/>
            </a:lvl1pPr>
          </a:lstStyle>
          <a:p>
            <a:r>
              <a:t>Git: Distributed Version Control</a:t>
            </a:r>
          </a:p>
        </p:txBody>
      </p:sp>
      <p:pic>
        <p:nvPicPr>
          <p:cNvPr id="363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2146" y="2334070"/>
            <a:ext cx="3621334" cy="2037000"/>
          </a:xfrm>
          <a:prstGeom prst="rect">
            <a:avLst/>
          </a:prstGeom>
          <a:ln w="12700">
            <a:miter lim="400000"/>
          </a:ln>
        </p:spPr>
      </p:pic>
      <p:sp>
        <p:nvSpPr>
          <p:cNvPr id="364" name="Line"/>
          <p:cNvSpPr/>
          <p:nvPr/>
        </p:nvSpPr>
        <p:spPr>
          <a:xfrm>
            <a:off x="1126018" y="6221573"/>
            <a:ext cx="3865584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365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4163" y="2232470"/>
            <a:ext cx="2400301" cy="2225172"/>
          </a:xfrm>
          <a:prstGeom prst="rect">
            <a:avLst/>
          </a:prstGeom>
          <a:ln w="12700">
            <a:miter lim="400000"/>
          </a:ln>
        </p:spPr>
      </p:pic>
      <p:sp>
        <p:nvSpPr>
          <p:cNvPr id="366" name="dev"/>
          <p:cNvSpPr txBox="1"/>
          <p:nvPr/>
        </p:nvSpPr>
        <p:spPr>
          <a:xfrm>
            <a:off x="1091698" y="5679629"/>
            <a:ext cx="663031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</a:t>
            </a:r>
          </a:p>
        </p:txBody>
      </p:sp>
      <p:sp>
        <p:nvSpPr>
          <p:cNvPr id="367" name="Line"/>
          <p:cNvSpPr/>
          <p:nvPr/>
        </p:nvSpPr>
        <p:spPr>
          <a:xfrm>
            <a:off x="8047518" y="6221573"/>
            <a:ext cx="3865584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68" name="dev"/>
          <p:cNvSpPr txBox="1"/>
          <p:nvPr/>
        </p:nvSpPr>
        <p:spPr>
          <a:xfrm>
            <a:off x="8038598" y="5679629"/>
            <a:ext cx="663030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</a:t>
            </a:r>
          </a:p>
        </p:txBody>
      </p:sp>
      <p:sp>
        <p:nvSpPr>
          <p:cNvPr id="369" name="Line"/>
          <p:cNvSpPr/>
          <p:nvPr/>
        </p:nvSpPr>
        <p:spPr>
          <a:xfrm>
            <a:off x="1405418" y="6214420"/>
            <a:ext cx="340391" cy="70113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70" name="Line"/>
          <p:cNvSpPr/>
          <p:nvPr/>
        </p:nvSpPr>
        <p:spPr>
          <a:xfrm>
            <a:off x="1749528" y="6919269"/>
            <a:ext cx="3239743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71" name="Line"/>
          <p:cNvSpPr/>
          <p:nvPr/>
        </p:nvSpPr>
        <p:spPr>
          <a:xfrm>
            <a:off x="8032941" y="6919269"/>
            <a:ext cx="302618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72" name="Line"/>
          <p:cNvSpPr/>
          <p:nvPr/>
        </p:nvSpPr>
        <p:spPr>
          <a:xfrm flipV="1">
            <a:off x="11076765" y="6233960"/>
            <a:ext cx="463572" cy="69759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73" name="No reason to keep this branch"/>
          <p:cNvSpPr txBox="1"/>
          <p:nvPr/>
        </p:nvSpPr>
        <p:spPr>
          <a:xfrm>
            <a:off x="7982228" y="7665788"/>
            <a:ext cx="4494887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No reason to keep this branch</a:t>
            </a:r>
          </a:p>
        </p:txBody>
      </p:sp>
      <p:sp>
        <p:nvSpPr>
          <p:cNvPr id="374" name="dev-{your initials}-{context}"/>
          <p:cNvSpPr txBox="1"/>
          <p:nvPr/>
        </p:nvSpPr>
        <p:spPr>
          <a:xfrm>
            <a:off x="758571" y="7076629"/>
            <a:ext cx="5418685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dev-{your initials}-{context}</a:t>
            </a:r>
          </a:p>
        </p:txBody>
      </p:sp>
      <p:sp>
        <p:nvSpPr>
          <p:cNvPr id="375" name="dev-{your initials}-{context}"/>
          <p:cNvSpPr txBox="1"/>
          <p:nvPr/>
        </p:nvSpPr>
        <p:spPr>
          <a:xfrm>
            <a:off x="7591172" y="7076629"/>
            <a:ext cx="5418684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dev-{your initials}-{context}</a:t>
            </a:r>
          </a:p>
        </p:txBody>
      </p:sp>
      <p:sp>
        <p:nvSpPr>
          <p:cNvPr id="18" name="We can safely delete it.">
            <a:extLst>
              <a:ext uri="{FF2B5EF4-FFF2-40B4-BE49-F238E27FC236}">
                <a16:creationId xmlns:a16="http://schemas.microsoft.com/office/drawing/2014/main" id="{7DEE940A-FF73-4E6F-A220-EAB90C81FED9}"/>
              </a:ext>
            </a:extLst>
          </p:cNvPr>
          <p:cNvSpPr txBox="1"/>
          <p:nvPr/>
        </p:nvSpPr>
        <p:spPr>
          <a:xfrm>
            <a:off x="8495924" y="8237667"/>
            <a:ext cx="3385542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We can safely delete it</a:t>
            </a: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Your Git Repo"/>
          <p:cNvSpPr txBox="1"/>
          <p:nvPr/>
        </p:nvSpPr>
        <p:spPr>
          <a:xfrm>
            <a:off x="1542542" y="4646270"/>
            <a:ext cx="2123543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Your Git Repo</a:t>
            </a:r>
          </a:p>
        </p:txBody>
      </p:sp>
      <p:sp>
        <p:nvSpPr>
          <p:cNvPr id="395" name="Remote Git Repo"/>
          <p:cNvSpPr txBox="1"/>
          <p:nvPr/>
        </p:nvSpPr>
        <p:spPr>
          <a:xfrm>
            <a:off x="8348726" y="4854902"/>
            <a:ext cx="2608174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Remote Git Repo</a:t>
            </a:r>
          </a:p>
        </p:txBody>
      </p:sp>
      <p:sp>
        <p:nvSpPr>
          <p:cNvPr id="396" name="Git: Distributed Version Control"/>
          <p:cNvSpPr txBox="1"/>
          <p:nvPr/>
        </p:nvSpPr>
        <p:spPr>
          <a:xfrm>
            <a:off x="1642230" y="771393"/>
            <a:ext cx="9720340" cy="870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100"/>
            </a:lvl1pPr>
          </a:lstStyle>
          <a:p>
            <a:r>
              <a:t>Git: Distributed Version Control</a:t>
            </a:r>
          </a:p>
        </p:txBody>
      </p:sp>
      <p:pic>
        <p:nvPicPr>
          <p:cNvPr id="39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2146" y="2334070"/>
            <a:ext cx="3621334" cy="2037000"/>
          </a:xfrm>
          <a:prstGeom prst="rect">
            <a:avLst/>
          </a:prstGeom>
          <a:ln w="12700">
            <a:miter lim="400000"/>
          </a:ln>
        </p:spPr>
      </p:pic>
      <p:sp>
        <p:nvSpPr>
          <p:cNvPr id="398" name="Line"/>
          <p:cNvSpPr/>
          <p:nvPr/>
        </p:nvSpPr>
        <p:spPr>
          <a:xfrm>
            <a:off x="1126018" y="6221573"/>
            <a:ext cx="3865584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39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4163" y="2232470"/>
            <a:ext cx="2400301" cy="2225172"/>
          </a:xfrm>
          <a:prstGeom prst="rect">
            <a:avLst/>
          </a:prstGeom>
          <a:ln w="12700">
            <a:miter lim="400000"/>
          </a:ln>
        </p:spPr>
      </p:pic>
      <p:sp>
        <p:nvSpPr>
          <p:cNvPr id="400" name="dev"/>
          <p:cNvSpPr txBox="1"/>
          <p:nvPr/>
        </p:nvSpPr>
        <p:spPr>
          <a:xfrm>
            <a:off x="1091698" y="5679629"/>
            <a:ext cx="663031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</a:t>
            </a:r>
          </a:p>
        </p:txBody>
      </p:sp>
      <p:sp>
        <p:nvSpPr>
          <p:cNvPr id="401" name="Line"/>
          <p:cNvSpPr/>
          <p:nvPr/>
        </p:nvSpPr>
        <p:spPr>
          <a:xfrm>
            <a:off x="8047518" y="6221573"/>
            <a:ext cx="3865584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02" name="dev"/>
          <p:cNvSpPr txBox="1"/>
          <p:nvPr/>
        </p:nvSpPr>
        <p:spPr>
          <a:xfrm>
            <a:off x="8038598" y="5679629"/>
            <a:ext cx="663030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</a:t>
            </a:r>
          </a:p>
        </p:txBody>
      </p:sp>
      <p:sp>
        <p:nvSpPr>
          <p:cNvPr id="403" name="Line"/>
          <p:cNvSpPr/>
          <p:nvPr/>
        </p:nvSpPr>
        <p:spPr>
          <a:xfrm>
            <a:off x="1405418" y="6214420"/>
            <a:ext cx="340391" cy="70113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04" name="Line"/>
          <p:cNvSpPr/>
          <p:nvPr/>
        </p:nvSpPr>
        <p:spPr>
          <a:xfrm>
            <a:off x="1749528" y="6919269"/>
            <a:ext cx="3239743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05" name="dev-{your initials}-{context}"/>
          <p:cNvSpPr txBox="1"/>
          <p:nvPr/>
        </p:nvSpPr>
        <p:spPr>
          <a:xfrm>
            <a:off x="758571" y="7076629"/>
            <a:ext cx="5418685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dev-{your initials}-{context}</a:t>
            </a: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Your Git Repo"/>
          <p:cNvSpPr txBox="1"/>
          <p:nvPr/>
        </p:nvSpPr>
        <p:spPr>
          <a:xfrm>
            <a:off x="1542542" y="4646270"/>
            <a:ext cx="2123543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Your Git Repo</a:t>
            </a:r>
          </a:p>
        </p:txBody>
      </p:sp>
      <p:sp>
        <p:nvSpPr>
          <p:cNvPr id="408" name="Remote Git Repo"/>
          <p:cNvSpPr txBox="1"/>
          <p:nvPr/>
        </p:nvSpPr>
        <p:spPr>
          <a:xfrm>
            <a:off x="8348726" y="4854902"/>
            <a:ext cx="2608174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Remote Git Repo</a:t>
            </a:r>
          </a:p>
        </p:txBody>
      </p:sp>
      <p:sp>
        <p:nvSpPr>
          <p:cNvPr id="409" name="Git: Distributed Version Control"/>
          <p:cNvSpPr txBox="1"/>
          <p:nvPr/>
        </p:nvSpPr>
        <p:spPr>
          <a:xfrm>
            <a:off x="1642230" y="771393"/>
            <a:ext cx="9720340" cy="870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100"/>
            </a:lvl1pPr>
          </a:lstStyle>
          <a:p>
            <a:r>
              <a:t>Git: Distributed Version Control</a:t>
            </a:r>
          </a:p>
        </p:txBody>
      </p:sp>
      <p:pic>
        <p:nvPicPr>
          <p:cNvPr id="41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2146" y="2334070"/>
            <a:ext cx="3621334" cy="2037000"/>
          </a:xfrm>
          <a:prstGeom prst="rect">
            <a:avLst/>
          </a:prstGeom>
          <a:ln w="12700">
            <a:miter lim="400000"/>
          </a:ln>
        </p:spPr>
      </p:pic>
      <p:sp>
        <p:nvSpPr>
          <p:cNvPr id="411" name="Line"/>
          <p:cNvSpPr/>
          <p:nvPr/>
        </p:nvSpPr>
        <p:spPr>
          <a:xfrm>
            <a:off x="1126018" y="6221573"/>
            <a:ext cx="3865584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41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4163" y="2232470"/>
            <a:ext cx="2400301" cy="2225172"/>
          </a:xfrm>
          <a:prstGeom prst="rect">
            <a:avLst/>
          </a:prstGeom>
          <a:ln w="12700">
            <a:miter lim="400000"/>
          </a:ln>
        </p:spPr>
      </p:pic>
      <p:sp>
        <p:nvSpPr>
          <p:cNvPr id="413" name="dev"/>
          <p:cNvSpPr txBox="1"/>
          <p:nvPr/>
        </p:nvSpPr>
        <p:spPr>
          <a:xfrm>
            <a:off x="1091698" y="5679629"/>
            <a:ext cx="663031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</a:t>
            </a:r>
          </a:p>
        </p:txBody>
      </p:sp>
      <p:sp>
        <p:nvSpPr>
          <p:cNvPr id="414" name="Line"/>
          <p:cNvSpPr/>
          <p:nvPr/>
        </p:nvSpPr>
        <p:spPr>
          <a:xfrm>
            <a:off x="8047518" y="6221573"/>
            <a:ext cx="3865584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15" name="dev"/>
          <p:cNvSpPr txBox="1"/>
          <p:nvPr/>
        </p:nvSpPr>
        <p:spPr>
          <a:xfrm>
            <a:off x="8038598" y="5679629"/>
            <a:ext cx="663030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</a:t>
            </a:r>
          </a:p>
        </p:txBody>
      </p:sp>
      <p:sp>
        <p:nvSpPr>
          <p:cNvPr id="416" name="Line"/>
          <p:cNvSpPr/>
          <p:nvPr/>
        </p:nvSpPr>
        <p:spPr>
          <a:xfrm>
            <a:off x="1405418" y="6214420"/>
            <a:ext cx="340391" cy="70113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17" name="Line"/>
          <p:cNvSpPr/>
          <p:nvPr/>
        </p:nvSpPr>
        <p:spPr>
          <a:xfrm>
            <a:off x="1749528" y="6919269"/>
            <a:ext cx="3239743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18" name="But this branch"/>
          <p:cNvSpPr txBox="1"/>
          <p:nvPr/>
        </p:nvSpPr>
        <p:spPr>
          <a:xfrm>
            <a:off x="1496145" y="5162950"/>
            <a:ext cx="5628617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/>
          </a:lstStyle>
          <a:p>
            <a:r>
              <a:t>But this branch</a:t>
            </a:r>
          </a:p>
        </p:txBody>
      </p:sp>
      <p:sp>
        <p:nvSpPr>
          <p:cNvPr id="419" name="Line"/>
          <p:cNvSpPr/>
          <p:nvPr/>
        </p:nvSpPr>
        <p:spPr>
          <a:xfrm flipH="1">
            <a:off x="1825828" y="5567522"/>
            <a:ext cx="475700" cy="240256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20" name="dev-{your initials}-{context}"/>
          <p:cNvSpPr txBox="1"/>
          <p:nvPr/>
        </p:nvSpPr>
        <p:spPr>
          <a:xfrm>
            <a:off x="758571" y="7076629"/>
            <a:ext cx="5418685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dev-{your initials}-{context}</a:t>
            </a:r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Your Git Repo"/>
          <p:cNvSpPr txBox="1"/>
          <p:nvPr/>
        </p:nvSpPr>
        <p:spPr>
          <a:xfrm>
            <a:off x="1542542" y="4646270"/>
            <a:ext cx="2123543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Your Git Repo</a:t>
            </a:r>
          </a:p>
        </p:txBody>
      </p:sp>
      <p:sp>
        <p:nvSpPr>
          <p:cNvPr id="423" name="Remote Git Repo"/>
          <p:cNvSpPr txBox="1"/>
          <p:nvPr/>
        </p:nvSpPr>
        <p:spPr>
          <a:xfrm>
            <a:off x="8348726" y="4854902"/>
            <a:ext cx="2608174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Remote Git Repo</a:t>
            </a:r>
          </a:p>
        </p:txBody>
      </p:sp>
      <p:sp>
        <p:nvSpPr>
          <p:cNvPr id="424" name="Git: Distributed Version Control"/>
          <p:cNvSpPr txBox="1"/>
          <p:nvPr/>
        </p:nvSpPr>
        <p:spPr>
          <a:xfrm>
            <a:off x="1642230" y="771393"/>
            <a:ext cx="9720340" cy="870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100"/>
            </a:lvl1pPr>
          </a:lstStyle>
          <a:p>
            <a:r>
              <a:t>Git: Distributed Version Control</a:t>
            </a:r>
          </a:p>
        </p:txBody>
      </p:sp>
      <p:pic>
        <p:nvPicPr>
          <p:cNvPr id="425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2146" y="2334070"/>
            <a:ext cx="3621334" cy="2037000"/>
          </a:xfrm>
          <a:prstGeom prst="rect">
            <a:avLst/>
          </a:prstGeom>
          <a:ln w="12700">
            <a:miter lim="400000"/>
          </a:ln>
        </p:spPr>
      </p:pic>
      <p:sp>
        <p:nvSpPr>
          <p:cNvPr id="426" name="Line"/>
          <p:cNvSpPr/>
          <p:nvPr/>
        </p:nvSpPr>
        <p:spPr>
          <a:xfrm>
            <a:off x="1126018" y="6221573"/>
            <a:ext cx="3865584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427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4163" y="2232470"/>
            <a:ext cx="2400301" cy="2225172"/>
          </a:xfrm>
          <a:prstGeom prst="rect">
            <a:avLst/>
          </a:prstGeom>
          <a:ln w="12700">
            <a:miter lim="400000"/>
          </a:ln>
        </p:spPr>
      </p:pic>
      <p:sp>
        <p:nvSpPr>
          <p:cNvPr id="428" name="dev"/>
          <p:cNvSpPr txBox="1"/>
          <p:nvPr/>
        </p:nvSpPr>
        <p:spPr>
          <a:xfrm>
            <a:off x="1091698" y="5679629"/>
            <a:ext cx="663031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</a:t>
            </a:r>
          </a:p>
        </p:txBody>
      </p:sp>
      <p:sp>
        <p:nvSpPr>
          <p:cNvPr id="429" name="Line"/>
          <p:cNvSpPr/>
          <p:nvPr/>
        </p:nvSpPr>
        <p:spPr>
          <a:xfrm>
            <a:off x="8047518" y="6221573"/>
            <a:ext cx="3865584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30" name="dev"/>
          <p:cNvSpPr txBox="1"/>
          <p:nvPr/>
        </p:nvSpPr>
        <p:spPr>
          <a:xfrm>
            <a:off x="8038598" y="5679629"/>
            <a:ext cx="663030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</a:t>
            </a:r>
          </a:p>
        </p:txBody>
      </p:sp>
      <p:sp>
        <p:nvSpPr>
          <p:cNvPr id="431" name="Line"/>
          <p:cNvSpPr/>
          <p:nvPr/>
        </p:nvSpPr>
        <p:spPr>
          <a:xfrm>
            <a:off x="1405418" y="6214420"/>
            <a:ext cx="340391" cy="70113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32" name="Line"/>
          <p:cNvSpPr/>
          <p:nvPr/>
        </p:nvSpPr>
        <p:spPr>
          <a:xfrm>
            <a:off x="1749528" y="6919269"/>
            <a:ext cx="3239743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33" name="But this branch is behind this branch"/>
          <p:cNvSpPr txBox="1"/>
          <p:nvPr/>
        </p:nvSpPr>
        <p:spPr>
          <a:xfrm>
            <a:off x="1496145" y="5162950"/>
            <a:ext cx="5628617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/>
            <a:r>
              <a:t>But this branch is </a:t>
            </a:r>
            <a:r>
              <a:rPr u="sng"/>
              <a:t>behind</a:t>
            </a:r>
            <a:r>
              <a:t> this branch</a:t>
            </a:r>
          </a:p>
        </p:txBody>
      </p:sp>
      <p:sp>
        <p:nvSpPr>
          <p:cNvPr id="434" name="Line"/>
          <p:cNvSpPr/>
          <p:nvPr/>
        </p:nvSpPr>
        <p:spPr>
          <a:xfrm flipH="1">
            <a:off x="1825828" y="5567522"/>
            <a:ext cx="475700" cy="240256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35" name="Line"/>
          <p:cNvSpPr/>
          <p:nvPr/>
        </p:nvSpPr>
        <p:spPr>
          <a:xfrm>
            <a:off x="5566008" y="5589297"/>
            <a:ext cx="2398427" cy="389629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36" name="dev-{your initials}-{context}"/>
          <p:cNvSpPr txBox="1"/>
          <p:nvPr/>
        </p:nvSpPr>
        <p:spPr>
          <a:xfrm>
            <a:off x="758571" y="7076629"/>
            <a:ext cx="5418685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dev-{your initials}-{context}</a:t>
            </a:r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Your Git Repo"/>
          <p:cNvSpPr txBox="1"/>
          <p:nvPr/>
        </p:nvSpPr>
        <p:spPr>
          <a:xfrm>
            <a:off x="1542542" y="4646270"/>
            <a:ext cx="2123543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Your Git Repo</a:t>
            </a:r>
          </a:p>
        </p:txBody>
      </p:sp>
      <p:sp>
        <p:nvSpPr>
          <p:cNvPr id="439" name="Remote Git Repo"/>
          <p:cNvSpPr txBox="1"/>
          <p:nvPr/>
        </p:nvSpPr>
        <p:spPr>
          <a:xfrm>
            <a:off x="8348726" y="4854902"/>
            <a:ext cx="2608174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Remote Git Repo</a:t>
            </a:r>
          </a:p>
        </p:txBody>
      </p:sp>
      <p:sp>
        <p:nvSpPr>
          <p:cNvPr id="440" name="Git: Distributed Version Control"/>
          <p:cNvSpPr txBox="1"/>
          <p:nvPr/>
        </p:nvSpPr>
        <p:spPr>
          <a:xfrm>
            <a:off x="1642230" y="771393"/>
            <a:ext cx="9720340" cy="870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100"/>
            </a:lvl1pPr>
          </a:lstStyle>
          <a:p>
            <a:r>
              <a:t>Git: Distributed Version Control</a:t>
            </a:r>
          </a:p>
        </p:txBody>
      </p:sp>
      <p:pic>
        <p:nvPicPr>
          <p:cNvPr id="44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2146" y="2334070"/>
            <a:ext cx="3621334" cy="2037000"/>
          </a:xfrm>
          <a:prstGeom prst="rect">
            <a:avLst/>
          </a:prstGeom>
          <a:ln w="12700">
            <a:miter lim="400000"/>
          </a:ln>
        </p:spPr>
      </p:pic>
      <p:sp>
        <p:nvSpPr>
          <p:cNvPr id="442" name="Line"/>
          <p:cNvSpPr/>
          <p:nvPr/>
        </p:nvSpPr>
        <p:spPr>
          <a:xfrm>
            <a:off x="1138718" y="6221573"/>
            <a:ext cx="3865584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443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4163" y="2232470"/>
            <a:ext cx="2400301" cy="2225172"/>
          </a:xfrm>
          <a:prstGeom prst="rect">
            <a:avLst/>
          </a:prstGeom>
          <a:ln w="12700">
            <a:miter lim="400000"/>
          </a:ln>
        </p:spPr>
      </p:pic>
      <p:sp>
        <p:nvSpPr>
          <p:cNvPr id="444" name="dev"/>
          <p:cNvSpPr txBox="1"/>
          <p:nvPr/>
        </p:nvSpPr>
        <p:spPr>
          <a:xfrm>
            <a:off x="1091698" y="5679629"/>
            <a:ext cx="663031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</a:t>
            </a:r>
          </a:p>
        </p:txBody>
      </p:sp>
      <p:sp>
        <p:nvSpPr>
          <p:cNvPr id="445" name="Line"/>
          <p:cNvSpPr/>
          <p:nvPr/>
        </p:nvSpPr>
        <p:spPr>
          <a:xfrm>
            <a:off x="8047518" y="6221573"/>
            <a:ext cx="3865584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46" name="dev"/>
          <p:cNvSpPr txBox="1"/>
          <p:nvPr/>
        </p:nvSpPr>
        <p:spPr>
          <a:xfrm>
            <a:off x="8038598" y="5679629"/>
            <a:ext cx="663030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</a:t>
            </a:r>
          </a:p>
        </p:txBody>
      </p:sp>
      <p:sp>
        <p:nvSpPr>
          <p:cNvPr id="447" name="Line"/>
          <p:cNvSpPr/>
          <p:nvPr/>
        </p:nvSpPr>
        <p:spPr>
          <a:xfrm>
            <a:off x="1405418" y="6214420"/>
            <a:ext cx="340391" cy="70113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48" name="Line"/>
          <p:cNvSpPr/>
          <p:nvPr/>
        </p:nvSpPr>
        <p:spPr>
          <a:xfrm>
            <a:off x="1749528" y="6919269"/>
            <a:ext cx="3239743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49" name="Arrow"/>
          <p:cNvSpPr/>
          <p:nvPr/>
        </p:nvSpPr>
        <p:spPr>
          <a:xfrm rot="10783129">
            <a:off x="5266243" y="7738116"/>
            <a:ext cx="2362888" cy="632273"/>
          </a:xfrm>
          <a:prstGeom prst="rightArrow">
            <a:avLst>
              <a:gd name="adj1" fmla="val 32000"/>
              <a:gd name="adj2" fmla="val 128505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50" name="Git: Pull"/>
          <p:cNvSpPr txBox="1"/>
          <p:nvPr/>
        </p:nvSpPr>
        <p:spPr>
          <a:xfrm>
            <a:off x="5992397" y="8545901"/>
            <a:ext cx="1279196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>
                <a:solidFill>
                  <a:schemeClr val="accent1"/>
                </a:solidFill>
              </a:rPr>
              <a:t>Git: Pull</a:t>
            </a:r>
          </a:p>
        </p:txBody>
      </p:sp>
      <p:pic>
        <p:nvPicPr>
          <p:cNvPr id="451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5642" y="4313721"/>
            <a:ext cx="1445133" cy="1445132"/>
          </a:xfrm>
          <a:prstGeom prst="rect">
            <a:avLst/>
          </a:prstGeom>
          <a:ln w="12700">
            <a:miter lim="400000"/>
          </a:ln>
        </p:spPr>
      </p:pic>
      <p:sp>
        <p:nvSpPr>
          <p:cNvPr id="452" name="dev-{your initials}-{context}"/>
          <p:cNvSpPr txBox="1"/>
          <p:nvPr/>
        </p:nvSpPr>
        <p:spPr>
          <a:xfrm>
            <a:off x="758571" y="7076629"/>
            <a:ext cx="5418685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dev-{your initials}-{context}</a:t>
            </a:r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Your Git Repo"/>
          <p:cNvSpPr txBox="1"/>
          <p:nvPr/>
        </p:nvSpPr>
        <p:spPr>
          <a:xfrm>
            <a:off x="1542542" y="4646270"/>
            <a:ext cx="2123543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Your Git Repo</a:t>
            </a:r>
          </a:p>
        </p:txBody>
      </p:sp>
      <p:sp>
        <p:nvSpPr>
          <p:cNvPr id="455" name="Remote Git Repo"/>
          <p:cNvSpPr txBox="1"/>
          <p:nvPr/>
        </p:nvSpPr>
        <p:spPr>
          <a:xfrm>
            <a:off x="8348726" y="4854902"/>
            <a:ext cx="2608174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Remote Git Repo</a:t>
            </a:r>
          </a:p>
        </p:txBody>
      </p:sp>
      <p:sp>
        <p:nvSpPr>
          <p:cNvPr id="456" name="Git: Distributed Version Control"/>
          <p:cNvSpPr txBox="1"/>
          <p:nvPr/>
        </p:nvSpPr>
        <p:spPr>
          <a:xfrm>
            <a:off x="1642230" y="771393"/>
            <a:ext cx="9720340" cy="870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100"/>
            </a:lvl1pPr>
          </a:lstStyle>
          <a:p>
            <a:r>
              <a:t>Git: Distributed Version Control</a:t>
            </a:r>
          </a:p>
        </p:txBody>
      </p:sp>
      <p:pic>
        <p:nvPicPr>
          <p:cNvPr id="45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2146" y="2334070"/>
            <a:ext cx="3621334" cy="2037000"/>
          </a:xfrm>
          <a:prstGeom prst="rect">
            <a:avLst/>
          </a:prstGeom>
          <a:ln w="12700">
            <a:miter lim="400000"/>
          </a:ln>
        </p:spPr>
      </p:pic>
      <p:sp>
        <p:nvSpPr>
          <p:cNvPr id="458" name="Line"/>
          <p:cNvSpPr/>
          <p:nvPr/>
        </p:nvSpPr>
        <p:spPr>
          <a:xfrm>
            <a:off x="1126018" y="6221573"/>
            <a:ext cx="3865584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45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4163" y="2232470"/>
            <a:ext cx="2400301" cy="2225172"/>
          </a:xfrm>
          <a:prstGeom prst="rect">
            <a:avLst/>
          </a:prstGeom>
          <a:ln w="12700">
            <a:miter lim="400000"/>
          </a:ln>
        </p:spPr>
      </p:pic>
      <p:sp>
        <p:nvSpPr>
          <p:cNvPr id="460" name="dev"/>
          <p:cNvSpPr txBox="1"/>
          <p:nvPr/>
        </p:nvSpPr>
        <p:spPr>
          <a:xfrm>
            <a:off x="1091698" y="5679629"/>
            <a:ext cx="663031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</a:t>
            </a:r>
          </a:p>
        </p:txBody>
      </p:sp>
      <p:sp>
        <p:nvSpPr>
          <p:cNvPr id="461" name="Line"/>
          <p:cNvSpPr/>
          <p:nvPr/>
        </p:nvSpPr>
        <p:spPr>
          <a:xfrm>
            <a:off x="8047518" y="6221573"/>
            <a:ext cx="3865584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62" name="dev"/>
          <p:cNvSpPr txBox="1"/>
          <p:nvPr/>
        </p:nvSpPr>
        <p:spPr>
          <a:xfrm>
            <a:off x="8038598" y="5679629"/>
            <a:ext cx="663030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</a:t>
            </a:r>
          </a:p>
        </p:txBody>
      </p:sp>
      <p:sp>
        <p:nvSpPr>
          <p:cNvPr id="463" name="Line"/>
          <p:cNvSpPr/>
          <p:nvPr/>
        </p:nvSpPr>
        <p:spPr>
          <a:xfrm>
            <a:off x="1405418" y="6214420"/>
            <a:ext cx="340391" cy="70113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64" name="Line"/>
          <p:cNvSpPr/>
          <p:nvPr/>
        </p:nvSpPr>
        <p:spPr>
          <a:xfrm>
            <a:off x="1749528" y="6919269"/>
            <a:ext cx="3239743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465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30400" y="5481331"/>
            <a:ext cx="562173" cy="562173"/>
          </a:xfrm>
          <a:prstGeom prst="rect">
            <a:avLst/>
          </a:prstGeom>
          <a:ln w="12700">
            <a:miter lim="400000"/>
          </a:ln>
        </p:spPr>
      </p:pic>
      <p:sp>
        <p:nvSpPr>
          <p:cNvPr id="466" name="Updated"/>
          <p:cNvSpPr txBox="1"/>
          <p:nvPr/>
        </p:nvSpPr>
        <p:spPr>
          <a:xfrm>
            <a:off x="2668244" y="5531887"/>
            <a:ext cx="1356056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Updated</a:t>
            </a:r>
          </a:p>
        </p:txBody>
      </p:sp>
      <p:sp>
        <p:nvSpPr>
          <p:cNvPr id="467" name="dev-{your initials}-{context}"/>
          <p:cNvSpPr txBox="1"/>
          <p:nvPr/>
        </p:nvSpPr>
        <p:spPr>
          <a:xfrm>
            <a:off x="758571" y="7076629"/>
            <a:ext cx="5418685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dev-{your initials}-{context}</a:t>
            </a:r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Your Git Repo"/>
          <p:cNvSpPr txBox="1"/>
          <p:nvPr/>
        </p:nvSpPr>
        <p:spPr>
          <a:xfrm>
            <a:off x="1542542" y="4646270"/>
            <a:ext cx="2123543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Your Git Repo</a:t>
            </a:r>
          </a:p>
        </p:txBody>
      </p:sp>
      <p:sp>
        <p:nvSpPr>
          <p:cNvPr id="470" name="Remote Git Repo"/>
          <p:cNvSpPr txBox="1"/>
          <p:nvPr/>
        </p:nvSpPr>
        <p:spPr>
          <a:xfrm>
            <a:off x="8348726" y="4854902"/>
            <a:ext cx="2608174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Remote Git Repo</a:t>
            </a:r>
          </a:p>
        </p:txBody>
      </p:sp>
      <p:sp>
        <p:nvSpPr>
          <p:cNvPr id="471" name="Git: Distributed Version Control"/>
          <p:cNvSpPr txBox="1"/>
          <p:nvPr/>
        </p:nvSpPr>
        <p:spPr>
          <a:xfrm>
            <a:off x="1642230" y="771393"/>
            <a:ext cx="9720340" cy="870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100"/>
            </a:lvl1pPr>
          </a:lstStyle>
          <a:p>
            <a:r>
              <a:t>Git: Distributed Version Control</a:t>
            </a:r>
          </a:p>
        </p:txBody>
      </p:sp>
      <p:pic>
        <p:nvPicPr>
          <p:cNvPr id="47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2146" y="2334070"/>
            <a:ext cx="3621334" cy="2037000"/>
          </a:xfrm>
          <a:prstGeom prst="rect">
            <a:avLst/>
          </a:prstGeom>
          <a:ln w="12700">
            <a:miter lim="400000"/>
          </a:ln>
        </p:spPr>
      </p:pic>
      <p:sp>
        <p:nvSpPr>
          <p:cNvPr id="473" name="Line"/>
          <p:cNvSpPr/>
          <p:nvPr/>
        </p:nvSpPr>
        <p:spPr>
          <a:xfrm>
            <a:off x="1126018" y="6221573"/>
            <a:ext cx="3865584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474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4163" y="2232470"/>
            <a:ext cx="2400301" cy="2225172"/>
          </a:xfrm>
          <a:prstGeom prst="rect">
            <a:avLst/>
          </a:prstGeom>
          <a:ln w="12700">
            <a:miter lim="400000"/>
          </a:ln>
        </p:spPr>
      </p:pic>
      <p:sp>
        <p:nvSpPr>
          <p:cNvPr id="475" name="dev"/>
          <p:cNvSpPr txBox="1"/>
          <p:nvPr/>
        </p:nvSpPr>
        <p:spPr>
          <a:xfrm>
            <a:off x="1091698" y="5679629"/>
            <a:ext cx="663031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</a:t>
            </a:r>
          </a:p>
        </p:txBody>
      </p:sp>
      <p:sp>
        <p:nvSpPr>
          <p:cNvPr id="476" name="Line"/>
          <p:cNvSpPr/>
          <p:nvPr/>
        </p:nvSpPr>
        <p:spPr>
          <a:xfrm>
            <a:off x="8047518" y="6221573"/>
            <a:ext cx="3865584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77" name="dev"/>
          <p:cNvSpPr txBox="1"/>
          <p:nvPr/>
        </p:nvSpPr>
        <p:spPr>
          <a:xfrm>
            <a:off x="8038598" y="5679629"/>
            <a:ext cx="663030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</a:t>
            </a:r>
          </a:p>
        </p:txBody>
      </p:sp>
      <p:sp>
        <p:nvSpPr>
          <p:cNvPr id="478" name="Line"/>
          <p:cNvSpPr/>
          <p:nvPr/>
        </p:nvSpPr>
        <p:spPr>
          <a:xfrm>
            <a:off x="1749528" y="6919269"/>
            <a:ext cx="3239743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79" name="In Sync"/>
          <p:cNvSpPr txBox="1"/>
          <p:nvPr/>
        </p:nvSpPr>
        <p:spPr>
          <a:xfrm>
            <a:off x="5928857" y="5991044"/>
            <a:ext cx="1181405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In Sync</a:t>
            </a:r>
          </a:p>
        </p:txBody>
      </p:sp>
      <p:sp>
        <p:nvSpPr>
          <p:cNvPr id="480" name="Line"/>
          <p:cNvSpPr/>
          <p:nvPr/>
        </p:nvSpPr>
        <p:spPr>
          <a:xfrm>
            <a:off x="1405418" y="6203287"/>
            <a:ext cx="340391" cy="70113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81" name="Line"/>
          <p:cNvSpPr/>
          <p:nvPr/>
        </p:nvSpPr>
        <p:spPr>
          <a:xfrm>
            <a:off x="7309332" y="6221574"/>
            <a:ext cx="532813" cy="0"/>
          </a:xfrm>
          <a:prstGeom prst="line">
            <a:avLst/>
          </a:prstGeom>
          <a:ln w="38100" cap="rnd">
            <a:solidFill>
              <a:srgbClr val="000000"/>
            </a:solidFill>
            <a:custDash>
              <a:ds d="100000" sp="2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82" name="Line"/>
          <p:cNvSpPr/>
          <p:nvPr/>
        </p:nvSpPr>
        <p:spPr>
          <a:xfrm>
            <a:off x="5217953" y="6221573"/>
            <a:ext cx="508292" cy="1"/>
          </a:xfrm>
          <a:prstGeom prst="line">
            <a:avLst/>
          </a:prstGeom>
          <a:ln w="38100" cap="rnd">
            <a:solidFill>
              <a:srgbClr val="000000"/>
            </a:solidFill>
            <a:custDash>
              <a:ds d="100000" sp="2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483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8473" y="5481331"/>
            <a:ext cx="562174" cy="562173"/>
          </a:xfrm>
          <a:prstGeom prst="rect">
            <a:avLst/>
          </a:prstGeom>
          <a:ln w="12700">
            <a:miter lim="400000"/>
          </a:ln>
        </p:spPr>
      </p:pic>
      <p:sp>
        <p:nvSpPr>
          <p:cNvPr id="484" name="dev-{your initials}-{context}"/>
          <p:cNvSpPr txBox="1"/>
          <p:nvPr/>
        </p:nvSpPr>
        <p:spPr>
          <a:xfrm>
            <a:off x="758571" y="7076629"/>
            <a:ext cx="5418685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dev-{your initials}-{context}</a:t>
            </a:r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Your Git Repo"/>
          <p:cNvSpPr txBox="1"/>
          <p:nvPr/>
        </p:nvSpPr>
        <p:spPr>
          <a:xfrm>
            <a:off x="1542542" y="4646270"/>
            <a:ext cx="2123543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Your Git Repo</a:t>
            </a:r>
          </a:p>
        </p:txBody>
      </p:sp>
      <p:sp>
        <p:nvSpPr>
          <p:cNvPr id="487" name="Remote Git Repo"/>
          <p:cNvSpPr txBox="1"/>
          <p:nvPr/>
        </p:nvSpPr>
        <p:spPr>
          <a:xfrm>
            <a:off x="8348726" y="4854902"/>
            <a:ext cx="2608174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Remote Git Repo</a:t>
            </a:r>
          </a:p>
        </p:txBody>
      </p:sp>
      <p:sp>
        <p:nvSpPr>
          <p:cNvPr id="488" name="Git: Distributed Version Control"/>
          <p:cNvSpPr txBox="1"/>
          <p:nvPr/>
        </p:nvSpPr>
        <p:spPr>
          <a:xfrm>
            <a:off x="1642230" y="771393"/>
            <a:ext cx="9720340" cy="870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100"/>
            </a:lvl1pPr>
          </a:lstStyle>
          <a:p>
            <a:r>
              <a:t>Git: Distributed Version Control</a:t>
            </a:r>
          </a:p>
        </p:txBody>
      </p:sp>
      <p:pic>
        <p:nvPicPr>
          <p:cNvPr id="48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2146" y="2334070"/>
            <a:ext cx="3621334" cy="2037000"/>
          </a:xfrm>
          <a:prstGeom prst="rect">
            <a:avLst/>
          </a:prstGeom>
          <a:ln w="12700">
            <a:miter lim="400000"/>
          </a:ln>
        </p:spPr>
      </p:pic>
      <p:sp>
        <p:nvSpPr>
          <p:cNvPr id="490" name="Line"/>
          <p:cNvSpPr/>
          <p:nvPr/>
        </p:nvSpPr>
        <p:spPr>
          <a:xfrm>
            <a:off x="1126018" y="6221573"/>
            <a:ext cx="3865584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491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4163" y="2232470"/>
            <a:ext cx="2400301" cy="2225172"/>
          </a:xfrm>
          <a:prstGeom prst="rect">
            <a:avLst/>
          </a:prstGeom>
          <a:ln w="12700">
            <a:miter lim="400000"/>
          </a:ln>
        </p:spPr>
      </p:pic>
      <p:sp>
        <p:nvSpPr>
          <p:cNvPr id="492" name="dev"/>
          <p:cNvSpPr txBox="1"/>
          <p:nvPr/>
        </p:nvSpPr>
        <p:spPr>
          <a:xfrm>
            <a:off x="1091698" y="5679629"/>
            <a:ext cx="663031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</a:t>
            </a:r>
          </a:p>
        </p:txBody>
      </p:sp>
      <p:sp>
        <p:nvSpPr>
          <p:cNvPr id="493" name="Line"/>
          <p:cNvSpPr/>
          <p:nvPr/>
        </p:nvSpPr>
        <p:spPr>
          <a:xfrm>
            <a:off x="8047518" y="6221573"/>
            <a:ext cx="3865584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94" name="dev"/>
          <p:cNvSpPr txBox="1"/>
          <p:nvPr/>
        </p:nvSpPr>
        <p:spPr>
          <a:xfrm>
            <a:off x="8038598" y="5679629"/>
            <a:ext cx="663030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</a:t>
            </a:r>
          </a:p>
        </p:txBody>
      </p:sp>
      <p:sp>
        <p:nvSpPr>
          <p:cNvPr id="495" name="Line"/>
          <p:cNvSpPr/>
          <p:nvPr/>
        </p:nvSpPr>
        <p:spPr>
          <a:xfrm>
            <a:off x="1405418" y="6214420"/>
            <a:ext cx="340391" cy="70113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96" name="Line"/>
          <p:cNvSpPr/>
          <p:nvPr/>
        </p:nvSpPr>
        <p:spPr>
          <a:xfrm>
            <a:off x="1749528" y="6919269"/>
            <a:ext cx="3239743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97" name="No reason to keep this branch"/>
          <p:cNvSpPr txBox="1"/>
          <p:nvPr/>
        </p:nvSpPr>
        <p:spPr>
          <a:xfrm>
            <a:off x="1290483" y="7678489"/>
            <a:ext cx="4494886" cy="4610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No reason to keep this branch</a:t>
            </a:r>
          </a:p>
        </p:txBody>
      </p:sp>
      <p:sp>
        <p:nvSpPr>
          <p:cNvPr id="498" name="dev-{your initials}-{context}"/>
          <p:cNvSpPr txBox="1"/>
          <p:nvPr/>
        </p:nvSpPr>
        <p:spPr>
          <a:xfrm>
            <a:off x="758571" y="7076629"/>
            <a:ext cx="5418685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dev-{your initials}-{context}</a:t>
            </a:r>
          </a:p>
        </p:txBody>
      </p:sp>
      <p:sp>
        <p:nvSpPr>
          <p:cNvPr id="15" name="We can safely delete it">
            <a:extLst>
              <a:ext uri="{FF2B5EF4-FFF2-40B4-BE49-F238E27FC236}">
                <a16:creationId xmlns:a16="http://schemas.microsoft.com/office/drawing/2014/main" id="{B1B65878-1152-4FF2-9A49-01DF5D1CCAA8}"/>
              </a:ext>
            </a:extLst>
          </p:cNvPr>
          <p:cNvSpPr txBox="1"/>
          <p:nvPr/>
        </p:nvSpPr>
        <p:spPr>
          <a:xfrm>
            <a:off x="1701075" y="8134116"/>
            <a:ext cx="3470502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We can safely delete it</a:t>
            </a:r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Your Git Repo"/>
          <p:cNvSpPr txBox="1"/>
          <p:nvPr/>
        </p:nvSpPr>
        <p:spPr>
          <a:xfrm>
            <a:off x="1542542" y="4646270"/>
            <a:ext cx="2123543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Your Git Repo</a:t>
            </a:r>
          </a:p>
        </p:txBody>
      </p:sp>
      <p:sp>
        <p:nvSpPr>
          <p:cNvPr id="515" name="Remote Git Repo"/>
          <p:cNvSpPr txBox="1"/>
          <p:nvPr/>
        </p:nvSpPr>
        <p:spPr>
          <a:xfrm>
            <a:off x="8348726" y="4854902"/>
            <a:ext cx="2608174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Remote Git Repo</a:t>
            </a:r>
          </a:p>
        </p:txBody>
      </p:sp>
      <p:sp>
        <p:nvSpPr>
          <p:cNvPr id="516" name="Git: Distributed Version Control"/>
          <p:cNvSpPr txBox="1"/>
          <p:nvPr/>
        </p:nvSpPr>
        <p:spPr>
          <a:xfrm>
            <a:off x="1642230" y="771393"/>
            <a:ext cx="9720340" cy="870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100"/>
            </a:lvl1pPr>
          </a:lstStyle>
          <a:p>
            <a:r>
              <a:t>Git: Distributed Version Control</a:t>
            </a:r>
          </a:p>
        </p:txBody>
      </p:sp>
      <p:pic>
        <p:nvPicPr>
          <p:cNvPr id="51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2146" y="2334070"/>
            <a:ext cx="3621334" cy="2037000"/>
          </a:xfrm>
          <a:prstGeom prst="rect">
            <a:avLst/>
          </a:prstGeom>
          <a:ln w="12700">
            <a:miter lim="400000"/>
          </a:ln>
        </p:spPr>
      </p:pic>
      <p:sp>
        <p:nvSpPr>
          <p:cNvPr id="518" name="Line"/>
          <p:cNvSpPr/>
          <p:nvPr/>
        </p:nvSpPr>
        <p:spPr>
          <a:xfrm>
            <a:off x="1126018" y="6221573"/>
            <a:ext cx="3865584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51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4163" y="2232470"/>
            <a:ext cx="2400301" cy="2225172"/>
          </a:xfrm>
          <a:prstGeom prst="rect">
            <a:avLst/>
          </a:prstGeom>
          <a:ln w="12700">
            <a:miter lim="400000"/>
          </a:ln>
        </p:spPr>
      </p:pic>
      <p:sp>
        <p:nvSpPr>
          <p:cNvPr id="520" name="dev"/>
          <p:cNvSpPr txBox="1"/>
          <p:nvPr/>
        </p:nvSpPr>
        <p:spPr>
          <a:xfrm>
            <a:off x="1091698" y="5679629"/>
            <a:ext cx="663031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</a:t>
            </a:r>
          </a:p>
        </p:txBody>
      </p:sp>
      <p:sp>
        <p:nvSpPr>
          <p:cNvPr id="521" name="Line"/>
          <p:cNvSpPr/>
          <p:nvPr/>
        </p:nvSpPr>
        <p:spPr>
          <a:xfrm>
            <a:off x="8047518" y="6221573"/>
            <a:ext cx="3865584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22" name="dev"/>
          <p:cNvSpPr txBox="1"/>
          <p:nvPr/>
        </p:nvSpPr>
        <p:spPr>
          <a:xfrm>
            <a:off x="8038598" y="5679629"/>
            <a:ext cx="663030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</a:t>
            </a:r>
          </a:p>
        </p:txBody>
      </p: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4" name="Image" descr="Image"/>
          <p:cNvPicPr>
            <a:picLocks noChangeAspect="1"/>
          </p:cNvPicPr>
          <p:nvPr/>
        </p:nvPicPr>
        <p:blipFill>
          <a:blip r:embed="rId2">
            <a:alphaModFix amt="6807"/>
          </a:blip>
          <a:stretch>
            <a:fillRect/>
          </a:stretch>
        </p:blipFill>
        <p:spPr>
          <a:xfrm>
            <a:off x="3403197" y="2665171"/>
            <a:ext cx="6198405" cy="6198405"/>
          </a:xfrm>
          <a:prstGeom prst="rect">
            <a:avLst/>
          </a:prstGeom>
          <a:ln w="12700">
            <a:miter lim="400000"/>
          </a:ln>
        </p:spPr>
      </p:pic>
      <p:sp>
        <p:nvSpPr>
          <p:cNvPr id="525" name="Your Git Repo"/>
          <p:cNvSpPr txBox="1"/>
          <p:nvPr/>
        </p:nvSpPr>
        <p:spPr>
          <a:xfrm>
            <a:off x="1542542" y="4646270"/>
            <a:ext cx="2123543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Your Git Repo</a:t>
            </a:r>
          </a:p>
        </p:txBody>
      </p:sp>
      <p:sp>
        <p:nvSpPr>
          <p:cNvPr id="526" name="Remote Git Repo"/>
          <p:cNvSpPr txBox="1"/>
          <p:nvPr/>
        </p:nvSpPr>
        <p:spPr>
          <a:xfrm>
            <a:off x="8348726" y="4854902"/>
            <a:ext cx="2608174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Remote Git Repo</a:t>
            </a:r>
          </a:p>
        </p:txBody>
      </p:sp>
      <p:sp>
        <p:nvSpPr>
          <p:cNvPr id="527" name="Git: Distributed Version Control"/>
          <p:cNvSpPr txBox="1"/>
          <p:nvPr/>
        </p:nvSpPr>
        <p:spPr>
          <a:xfrm>
            <a:off x="1642230" y="771393"/>
            <a:ext cx="9720340" cy="870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100"/>
            </a:lvl1pPr>
          </a:lstStyle>
          <a:p>
            <a:r>
              <a:t>Git: Distributed Version Control</a:t>
            </a:r>
          </a:p>
        </p:txBody>
      </p:sp>
      <p:pic>
        <p:nvPicPr>
          <p:cNvPr id="528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2146" y="2334070"/>
            <a:ext cx="3621334" cy="2037000"/>
          </a:xfrm>
          <a:prstGeom prst="rect">
            <a:avLst/>
          </a:prstGeom>
          <a:ln w="12700">
            <a:miter lim="400000"/>
          </a:ln>
        </p:spPr>
      </p:pic>
      <p:sp>
        <p:nvSpPr>
          <p:cNvPr id="529" name="Line"/>
          <p:cNvSpPr/>
          <p:nvPr/>
        </p:nvSpPr>
        <p:spPr>
          <a:xfrm>
            <a:off x="1126018" y="6221573"/>
            <a:ext cx="3865584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530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4163" y="2232470"/>
            <a:ext cx="2400301" cy="2225172"/>
          </a:xfrm>
          <a:prstGeom prst="rect">
            <a:avLst/>
          </a:prstGeom>
          <a:ln w="12700">
            <a:miter lim="400000"/>
          </a:ln>
        </p:spPr>
      </p:pic>
      <p:sp>
        <p:nvSpPr>
          <p:cNvPr id="531" name="dev"/>
          <p:cNvSpPr txBox="1"/>
          <p:nvPr/>
        </p:nvSpPr>
        <p:spPr>
          <a:xfrm>
            <a:off x="1091698" y="5679629"/>
            <a:ext cx="663031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</a:t>
            </a:r>
          </a:p>
        </p:txBody>
      </p:sp>
      <p:sp>
        <p:nvSpPr>
          <p:cNvPr id="532" name="Line"/>
          <p:cNvSpPr/>
          <p:nvPr/>
        </p:nvSpPr>
        <p:spPr>
          <a:xfrm>
            <a:off x="8047518" y="6221573"/>
            <a:ext cx="3865584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33" name="dev"/>
          <p:cNvSpPr txBox="1"/>
          <p:nvPr/>
        </p:nvSpPr>
        <p:spPr>
          <a:xfrm>
            <a:off x="8038598" y="5679629"/>
            <a:ext cx="663030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</a:t>
            </a:r>
          </a:p>
        </p:txBody>
      </p:sp>
      <p:sp>
        <p:nvSpPr>
          <p:cNvPr id="534" name="Repeat"/>
          <p:cNvSpPr txBox="1"/>
          <p:nvPr/>
        </p:nvSpPr>
        <p:spPr>
          <a:xfrm>
            <a:off x="5039010" y="4961786"/>
            <a:ext cx="2926780" cy="10809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50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defRPr>
            </a:lvl1pPr>
          </a:lstStyle>
          <a:p>
            <a:r>
              <a:t>Repeat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4271" y="5144298"/>
            <a:ext cx="3946196" cy="1156644"/>
          </a:xfrm>
          <a:prstGeom prst="rect">
            <a:avLst/>
          </a:prstGeom>
          <a:ln w="12700">
            <a:miter lim="400000"/>
          </a:ln>
        </p:spPr>
      </p:pic>
      <p:pic>
        <p:nvPicPr>
          <p:cNvPr id="130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3534" y="2374452"/>
            <a:ext cx="3621334" cy="2037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1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6064" y="7652956"/>
            <a:ext cx="4088804" cy="1329251"/>
          </a:xfrm>
          <a:prstGeom prst="rect">
            <a:avLst/>
          </a:prstGeom>
          <a:ln w="12700">
            <a:miter lim="400000"/>
          </a:ln>
        </p:spPr>
      </p:pic>
      <p:sp>
        <p:nvSpPr>
          <p:cNvPr id="136" name="Line"/>
          <p:cNvSpPr/>
          <p:nvPr/>
        </p:nvSpPr>
        <p:spPr>
          <a:xfrm>
            <a:off x="5685141" y="3197274"/>
            <a:ext cx="499034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7" name="Line"/>
          <p:cNvSpPr/>
          <p:nvPr/>
        </p:nvSpPr>
        <p:spPr>
          <a:xfrm>
            <a:off x="5729910" y="5882803"/>
            <a:ext cx="499034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8" name="Line"/>
          <p:cNvSpPr/>
          <p:nvPr/>
        </p:nvSpPr>
        <p:spPr>
          <a:xfrm>
            <a:off x="5730807" y="8299044"/>
            <a:ext cx="499034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139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02400" y="4793132"/>
            <a:ext cx="5668993" cy="2047309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  <p:pic>
        <p:nvPicPr>
          <p:cNvPr id="140" name="Image" descr="Image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61965" y="7411354"/>
            <a:ext cx="5724378" cy="2065317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  <p:pic>
        <p:nvPicPr>
          <p:cNvPr id="141" name="Image" descr="Image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02400" y="2051661"/>
            <a:ext cx="5668993" cy="2293426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  <p:pic>
        <p:nvPicPr>
          <p:cNvPr id="142" name="Image" descr="Image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76651" y="2992441"/>
            <a:ext cx="1210750" cy="355574"/>
          </a:xfrm>
          <a:prstGeom prst="rect">
            <a:avLst/>
          </a:prstGeom>
          <a:ln w="12700">
            <a:miter lim="400000"/>
          </a:ln>
        </p:spPr>
      </p:pic>
      <p:sp>
        <p:nvSpPr>
          <p:cNvPr id="143" name="Products That Host Git Repos"/>
          <p:cNvSpPr txBox="1"/>
          <p:nvPr/>
        </p:nvSpPr>
        <p:spPr>
          <a:xfrm>
            <a:off x="1839131" y="771393"/>
            <a:ext cx="9326538" cy="870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100"/>
            </a:lvl1pPr>
          </a:lstStyle>
          <a:p>
            <a:r>
              <a:t>Products That Host Git Repos</a:t>
            </a:r>
          </a:p>
        </p:txBody>
      </p:sp>
      <p:sp>
        <p:nvSpPr>
          <p:cNvPr id="132" name="git.exe"/>
          <p:cNvSpPr txBox="1"/>
          <p:nvPr/>
        </p:nvSpPr>
        <p:spPr>
          <a:xfrm>
            <a:off x="5337276" y="4098893"/>
            <a:ext cx="1533080" cy="441146"/>
          </a:xfrm>
          <a:prstGeom prst="rect">
            <a:avLst/>
          </a:prstGeom>
          <a:solidFill>
            <a:schemeClr val="accent4">
              <a:hueOff val="-461056"/>
              <a:satOff val="4338"/>
              <a:lumOff val="-10225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dirty="0"/>
              <a:t>git.exe</a:t>
            </a:r>
          </a:p>
        </p:txBody>
      </p:sp>
      <p:sp>
        <p:nvSpPr>
          <p:cNvPr id="19" name="git.exe">
            <a:extLst>
              <a:ext uri="{FF2B5EF4-FFF2-40B4-BE49-F238E27FC236}">
                <a16:creationId xmlns:a16="http://schemas.microsoft.com/office/drawing/2014/main" id="{147863DB-0FCC-47E8-B143-CF3F22107A04}"/>
              </a:ext>
            </a:extLst>
          </p:cNvPr>
          <p:cNvSpPr txBox="1"/>
          <p:nvPr/>
        </p:nvSpPr>
        <p:spPr>
          <a:xfrm>
            <a:off x="5337276" y="6581800"/>
            <a:ext cx="1533080" cy="441146"/>
          </a:xfrm>
          <a:prstGeom prst="rect">
            <a:avLst/>
          </a:prstGeom>
          <a:solidFill>
            <a:schemeClr val="accent4">
              <a:hueOff val="-461056"/>
              <a:satOff val="4338"/>
              <a:lumOff val="-10225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dirty="0"/>
              <a:t>git.exe</a:t>
            </a:r>
          </a:p>
        </p:txBody>
      </p:sp>
      <p:sp>
        <p:nvSpPr>
          <p:cNvPr id="20" name="git.exe">
            <a:extLst>
              <a:ext uri="{FF2B5EF4-FFF2-40B4-BE49-F238E27FC236}">
                <a16:creationId xmlns:a16="http://schemas.microsoft.com/office/drawing/2014/main" id="{B0D7FA47-2E1E-4FE6-B87F-0B0DBEA12CF5}"/>
              </a:ext>
            </a:extLst>
          </p:cNvPr>
          <p:cNvSpPr txBox="1"/>
          <p:nvPr/>
        </p:nvSpPr>
        <p:spPr>
          <a:xfrm>
            <a:off x="5337276" y="9230297"/>
            <a:ext cx="1533080" cy="441146"/>
          </a:xfrm>
          <a:prstGeom prst="rect">
            <a:avLst/>
          </a:prstGeom>
          <a:solidFill>
            <a:schemeClr val="accent4">
              <a:hueOff val="-461056"/>
              <a:satOff val="4338"/>
              <a:lumOff val="-10225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dirty="0"/>
              <a:t>git.exe</a:t>
            </a:r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it Branches and Environments"/>
          <p:cNvSpPr txBox="1"/>
          <p:nvPr/>
        </p:nvSpPr>
        <p:spPr>
          <a:xfrm>
            <a:off x="1563211" y="771393"/>
            <a:ext cx="9878378" cy="870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100"/>
            </a:lvl1pPr>
          </a:lstStyle>
          <a:p>
            <a:r>
              <a:t>Git Branches and Environments</a:t>
            </a:r>
          </a:p>
        </p:txBody>
      </p:sp>
      <p:pic>
        <p:nvPicPr>
          <p:cNvPr id="53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6923" y="2308670"/>
            <a:ext cx="3621333" cy="2037000"/>
          </a:xfrm>
          <a:prstGeom prst="rect">
            <a:avLst/>
          </a:prstGeom>
          <a:ln w="12700">
            <a:miter lim="400000"/>
          </a:ln>
        </p:spPr>
      </p:pic>
      <p:sp>
        <p:nvSpPr>
          <p:cNvPr id="538" name="Line"/>
          <p:cNvSpPr/>
          <p:nvPr/>
        </p:nvSpPr>
        <p:spPr>
          <a:xfrm>
            <a:off x="2035214" y="6666073"/>
            <a:ext cx="893821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39" name="dev"/>
          <p:cNvSpPr txBox="1"/>
          <p:nvPr/>
        </p:nvSpPr>
        <p:spPr>
          <a:xfrm>
            <a:off x="2026294" y="6124129"/>
            <a:ext cx="663031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</a:t>
            </a:r>
          </a:p>
        </p:txBody>
      </p:sp>
      <p:sp>
        <p:nvSpPr>
          <p:cNvPr id="540" name="Line"/>
          <p:cNvSpPr/>
          <p:nvPr/>
        </p:nvSpPr>
        <p:spPr>
          <a:xfrm>
            <a:off x="2049206" y="7664742"/>
            <a:ext cx="892929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41" name="qa"/>
          <p:cNvSpPr txBox="1"/>
          <p:nvPr/>
        </p:nvSpPr>
        <p:spPr>
          <a:xfrm>
            <a:off x="2030141" y="7165407"/>
            <a:ext cx="480121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qa</a:t>
            </a:r>
          </a:p>
        </p:txBody>
      </p:sp>
      <p:sp>
        <p:nvSpPr>
          <p:cNvPr id="542" name="Line"/>
          <p:cNvSpPr/>
          <p:nvPr/>
        </p:nvSpPr>
        <p:spPr>
          <a:xfrm>
            <a:off x="2039674" y="8663410"/>
            <a:ext cx="892929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43" name="prod"/>
          <p:cNvSpPr txBox="1"/>
          <p:nvPr/>
        </p:nvSpPr>
        <p:spPr>
          <a:xfrm>
            <a:off x="2046636" y="8169616"/>
            <a:ext cx="845940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prod</a:t>
            </a:r>
          </a:p>
        </p:txBody>
      </p:sp>
      <p:sp>
        <p:nvSpPr>
          <p:cNvPr id="544" name="Line"/>
          <p:cNvSpPr/>
          <p:nvPr/>
        </p:nvSpPr>
        <p:spPr>
          <a:xfrm>
            <a:off x="5083213" y="6694889"/>
            <a:ext cx="826115" cy="949375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45" name="Line"/>
          <p:cNvSpPr/>
          <p:nvPr/>
        </p:nvSpPr>
        <p:spPr>
          <a:xfrm>
            <a:off x="8448153" y="7693557"/>
            <a:ext cx="826115" cy="949376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46" name="Development"/>
          <p:cNvSpPr txBox="1"/>
          <p:nvPr/>
        </p:nvSpPr>
        <p:spPr>
          <a:xfrm>
            <a:off x="2837005" y="6115850"/>
            <a:ext cx="2038809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Development</a:t>
            </a:r>
          </a:p>
        </p:txBody>
      </p:sp>
      <p:sp>
        <p:nvSpPr>
          <p:cNvPr id="547" name="Testing"/>
          <p:cNvSpPr txBox="1"/>
          <p:nvPr/>
        </p:nvSpPr>
        <p:spPr>
          <a:xfrm>
            <a:off x="6515789" y="7165407"/>
            <a:ext cx="1158241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Testing</a:t>
            </a:r>
          </a:p>
        </p:txBody>
      </p:sp>
      <p:sp>
        <p:nvSpPr>
          <p:cNvPr id="548" name="Use"/>
          <p:cNvSpPr txBox="1"/>
          <p:nvPr/>
        </p:nvSpPr>
        <p:spPr>
          <a:xfrm>
            <a:off x="9727314" y="8147517"/>
            <a:ext cx="678790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Use</a:t>
            </a:r>
          </a:p>
        </p:txBody>
      </p:sp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it Branches and Environments"/>
          <p:cNvSpPr txBox="1"/>
          <p:nvPr/>
        </p:nvSpPr>
        <p:spPr>
          <a:xfrm>
            <a:off x="1563211" y="771393"/>
            <a:ext cx="9878378" cy="870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100"/>
            </a:lvl1pPr>
          </a:lstStyle>
          <a:p>
            <a:r>
              <a:t>Git Branches and Environments</a:t>
            </a:r>
          </a:p>
        </p:txBody>
      </p:sp>
      <p:pic>
        <p:nvPicPr>
          <p:cNvPr id="55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6923" y="2308670"/>
            <a:ext cx="3621333" cy="2037000"/>
          </a:xfrm>
          <a:prstGeom prst="rect">
            <a:avLst/>
          </a:prstGeom>
          <a:ln w="12700">
            <a:miter lim="400000"/>
          </a:ln>
        </p:spPr>
      </p:pic>
      <p:sp>
        <p:nvSpPr>
          <p:cNvPr id="552" name="Line"/>
          <p:cNvSpPr/>
          <p:nvPr/>
        </p:nvSpPr>
        <p:spPr>
          <a:xfrm>
            <a:off x="2035214" y="6640673"/>
            <a:ext cx="893821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53" name="dev"/>
          <p:cNvSpPr txBox="1"/>
          <p:nvPr/>
        </p:nvSpPr>
        <p:spPr>
          <a:xfrm>
            <a:off x="2026294" y="6098729"/>
            <a:ext cx="663031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</a:t>
            </a:r>
          </a:p>
        </p:txBody>
      </p:sp>
      <p:sp>
        <p:nvSpPr>
          <p:cNvPr id="554" name="Line"/>
          <p:cNvSpPr/>
          <p:nvPr/>
        </p:nvSpPr>
        <p:spPr>
          <a:xfrm>
            <a:off x="2049206" y="7639342"/>
            <a:ext cx="892929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55" name="qa"/>
          <p:cNvSpPr txBox="1"/>
          <p:nvPr/>
        </p:nvSpPr>
        <p:spPr>
          <a:xfrm>
            <a:off x="2030141" y="7140007"/>
            <a:ext cx="480121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qa</a:t>
            </a:r>
          </a:p>
        </p:txBody>
      </p:sp>
      <p:sp>
        <p:nvSpPr>
          <p:cNvPr id="556" name="Line"/>
          <p:cNvSpPr/>
          <p:nvPr/>
        </p:nvSpPr>
        <p:spPr>
          <a:xfrm>
            <a:off x="2039674" y="8638010"/>
            <a:ext cx="892929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57" name="prod"/>
          <p:cNvSpPr txBox="1"/>
          <p:nvPr/>
        </p:nvSpPr>
        <p:spPr>
          <a:xfrm>
            <a:off x="2046636" y="8144216"/>
            <a:ext cx="845940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prod</a:t>
            </a:r>
          </a:p>
        </p:txBody>
      </p:sp>
      <p:sp>
        <p:nvSpPr>
          <p:cNvPr id="558" name="Line"/>
          <p:cNvSpPr/>
          <p:nvPr/>
        </p:nvSpPr>
        <p:spPr>
          <a:xfrm>
            <a:off x="5083213" y="6669489"/>
            <a:ext cx="826115" cy="949375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59" name="Line"/>
          <p:cNvSpPr/>
          <p:nvPr/>
        </p:nvSpPr>
        <p:spPr>
          <a:xfrm>
            <a:off x="8448153" y="7668157"/>
            <a:ext cx="826115" cy="949376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60" name="Development"/>
          <p:cNvSpPr txBox="1"/>
          <p:nvPr/>
        </p:nvSpPr>
        <p:spPr>
          <a:xfrm>
            <a:off x="2837005" y="6090450"/>
            <a:ext cx="2038809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Development</a:t>
            </a:r>
          </a:p>
        </p:txBody>
      </p:sp>
      <p:sp>
        <p:nvSpPr>
          <p:cNvPr id="561" name="Testing"/>
          <p:cNvSpPr txBox="1"/>
          <p:nvPr/>
        </p:nvSpPr>
        <p:spPr>
          <a:xfrm>
            <a:off x="6515789" y="7140007"/>
            <a:ext cx="1158241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Testing</a:t>
            </a:r>
          </a:p>
        </p:txBody>
      </p:sp>
      <p:sp>
        <p:nvSpPr>
          <p:cNvPr id="562" name="Use"/>
          <p:cNvSpPr txBox="1"/>
          <p:nvPr/>
        </p:nvSpPr>
        <p:spPr>
          <a:xfrm>
            <a:off x="9727314" y="8122117"/>
            <a:ext cx="678790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Use</a:t>
            </a:r>
          </a:p>
        </p:txBody>
      </p:sp>
      <p:sp>
        <p:nvSpPr>
          <p:cNvPr id="563" name="Line"/>
          <p:cNvSpPr/>
          <p:nvPr/>
        </p:nvSpPr>
        <p:spPr>
          <a:xfrm flipH="1">
            <a:off x="5518476" y="5191965"/>
            <a:ext cx="3146139" cy="1922467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64" name="Line"/>
          <p:cNvSpPr/>
          <p:nvPr/>
        </p:nvSpPr>
        <p:spPr>
          <a:xfrm flipH="1">
            <a:off x="8882020" y="5464419"/>
            <a:ext cx="314123" cy="2686997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65" name="CI/CD"/>
          <p:cNvSpPr txBox="1"/>
          <p:nvPr/>
        </p:nvSpPr>
        <p:spPr>
          <a:xfrm>
            <a:off x="8755357" y="4841834"/>
            <a:ext cx="895503" cy="436396"/>
          </a:xfrm>
          <a:prstGeom prst="rect">
            <a:avLst/>
          </a:prstGeom>
          <a:solidFill>
            <a:schemeClr val="accent4">
              <a:hueOff val="-461056"/>
              <a:satOff val="4338"/>
              <a:lumOff val="-10225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CI/CD</a:t>
            </a:r>
          </a:p>
        </p:txBody>
      </p:sp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it Branches and Teams"/>
          <p:cNvSpPr txBox="1"/>
          <p:nvPr/>
        </p:nvSpPr>
        <p:spPr>
          <a:xfrm>
            <a:off x="2685351" y="772084"/>
            <a:ext cx="7634098" cy="870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100"/>
            </a:lvl1pPr>
          </a:lstStyle>
          <a:p>
            <a:r>
              <a:t>Git Branches and Teams</a:t>
            </a:r>
          </a:p>
        </p:txBody>
      </p:sp>
      <p:sp>
        <p:nvSpPr>
          <p:cNvPr id="568" name="Line"/>
          <p:cNvSpPr/>
          <p:nvPr/>
        </p:nvSpPr>
        <p:spPr>
          <a:xfrm>
            <a:off x="1313343" y="3173444"/>
            <a:ext cx="1002839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69" name="dev"/>
          <p:cNvSpPr txBox="1"/>
          <p:nvPr/>
        </p:nvSpPr>
        <p:spPr>
          <a:xfrm>
            <a:off x="1429394" y="2645601"/>
            <a:ext cx="663031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</a:t>
            </a:r>
          </a:p>
        </p:txBody>
      </p:sp>
      <p:sp>
        <p:nvSpPr>
          <p:cNvPr id="570" name="Line"/>
          <p:cNvSpPr/>
          <p:nvPr/>
        </p:nvSpPr>
        <p:spPr>
          <a:xfrm>
            <a:off x="2987713" y="3170892"/>
            <a:ext cx="816855" cy="1047552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71" name="dev-team-1"/>
          <p:cNvSpPr txBox="1"/>
          <p:nvPr/>
        </p:nvSpPr>
        <p:spPr>
          <a:xfrm>
            <a:off x="4024416" y="3776549"/>
            <a:ext cx="1943399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dev-team-1</a:t>
            </a:r>
          </a:p>
        </p:txBody>
      </p:sp>
      <p:sp>
        <p:nvSpPr>
          <p:cNvPr id="572" name="Line"/>
          <p:cNvSpPr/>
          <p:nvPr/>
        </p:nvSpPr>
        <p:spPr>
          <a:xfrm>
            <a:off x="3813214" y="4214555"/>
            <a:ext cx="237271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73" name="Line"/>
          <p:cNvSpPr/>
          <p:nvPr/>
        </p:nvSpPr>
        <p:spPr>
          <a:xfrm>
            <a:off x="2610236" y="3206808"/>
            <a:ext cx="1221319" cy="1622492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74" name="Line"/>
          <p:cNvSpPr/>
          <p:nvPr/>
        </p:nvSpPr>
        <p:spPr>
          <a:xfrm>
            <a:off x="2205416" y="3212905"/>
            <a:ext cx="1615119" cy="2213913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75" name="Line"/>
          <p:cNvSpPr/>
          <p:nvPr/>
        </p:nvSpPr>
        <p:spPr>
          <a:xfrm>
            <a:off x="3813214" y="4824154"/>
            <a:ext cx="237271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76" name="Line"/>
          <p:cNvSpPr/>
          <p:nvPr/>
        </p:nvSpPr>
        <p:spPr>
          <a:xfrm>
            <a:off x="3813214" y="5433754"/>
            <a:ext cx="237271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77" name="dev-team-2"/>
          <p:cNvSpPr txBox="1"/>
          <p:nvPr/>
        </p:nvSpPr>
        <p:spPr>
          <a:xfrm>
            <a:off x="4024416" y="4389252"/>
            <a:ext cx="1943399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dev-team-2</a:t>
            </a:r>
          </a:p>
        </p:txBody>
      </p:sp>
      <p:sp>
        <p:nvSpPr>
          <p:cNvPr id="578" name="dev-team-3"/>
          <p:cNvSpPr txBox="1"/>
          <p:nvPr/>
        </p:nvSpPr>
        <p:spPr>
          <a:xfrm>
            <a:off x="4024416" y="4996208"/>
            <a:ext cx="1943399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dev-team-3</a:t>
            </a:r>
          </a:p>
        </p:txBody>
      </p:sp>
      <p:sp>
        <p:nvSpPr>
          <p:cNvPr id="579" name="Line"/>
          <p:cNvSpPr/>
          <p:nvPr/>
        </p:nvSpPr>
        <p:spPr>
          <a:xfrm>
            <a:off x="1313342" y="6915016"/>
            <a:ext cx="1002839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80" name="qa"/>
          <p:cNvSpPr txBox="1"/>
          <p:nvPr/>
        </p:nvSpPr>
        <p:spPr>
          <a:xfrm>
            <a:off x="1431949" y="6432454"/>
            <a:ext cx="480121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qa</a:t>
            </a:r>
          </a:p>
        </p:txBody>
      </p:sp>
      <p:sp>
        <p:nvSpPr>
          <p:cNvPr id="581" name="Line"/>
          <p:cNvSpPr/>
          <p:nvPr/>
        </p:nvSpPr>
        <p:spPr>
          <a:xfrm flipV="1">
            <a:off x="6188113" y="3264564"/>
            <a:ext cx="642951" cy="935029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none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82" name="Line"/>
          <p:cNvSpPr/>
          <p:nvPr/>
        </p:nvSpPr>
        <p:spPr>
          <a:xfrm flipV="1">
            <a:off x="6188113" y="3264368"/>
            <a:ext cx="1030252" cy="1548658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83" name="Line"/>
          <p:cNvSpPr/>
          <p:nvPr/>
        </p:nvSpPr>
        <p:spPr>
          <a:xfrm flipV="1">
            <a:off x="6188114" y="3264301"/>
            <a:ext cx="1397062" cy="216242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 w="med" len="med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84" name="Line"/>
          <p:cNvSpPr/>
          <p:nvPr/>
        </p:nvSpPr>
        <p:spPr>
          <a:xfrm flipH="1" flipV="1">
            <a:off x="7737575" y="3211327"/>
            <a:ext cx="1920878" cy="3665807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85" name="Line"/>
          <p:cNvSpPr/>
          <p:nvPr/>
        </p:nvSpPr>
        <p:spPr>
          <a:xfrm>
            <a:off x="1313342" y="8543098"/>
            <a:ext cx="1002839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86" name="prod (main/master)"/>
          <p:cNvSpPr txBox="1"/>
          <p:nvPr/>
        </p:nvSpPr>
        <p:spPr>
          <a:xfrm>
            <a:off x="1416471" y="8006013"/>
            <a:ext cx="3406677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prod (main/master)</a:t>
            </a:r>
          </a:p>
        </p:txBody>
      </p:sp>
      <p:sp>
        <p:nvSpPr>
          <p:cNvPr id="587" name="Line"/>
          <p:cNvSpPr/>
          <p:nvPr/>
        </p:nvSpPr>
        <p:spPr>
          <a:xfrm flipH="1" flipV="1">
            <a:off x="10168186" y="6942825"/>
            <a:ext cx="950766" cy="1579017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it Network Graph"/>
          <p:cNvSpPr txBox="1"/>
          <p:nvPr/>
        </p:nvSpPr>
        <p:spPr>
          <a:xfrm>
            <a:off x="3561041" y="772084"/>
            <a:ext cx="5882718" cy="870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100"/>
            </a:lvl1pPr>
          </a:lstStyle>
          <a:p>
            <a:r>
              <a:t>Git Network Graph</a:t>
            </a:r>
          </a:p>
        </p:txBody>
      </p:sp>
      <p:pic>
        <p:nvPicPr>
          <p:cNvPr id="59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4400" y="2279650"/>
            <a:ext cx="8866462" cy="51943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Common Git Commands"/>
          <p:cNvSpPr txBox="1"/>
          <p:nvPr/>
        </p:nvSpPr>
        <p:spPr>
          <a:xfrm>
            <a:off x="2899823" y="551761"/>
            <a:ext cx="7739025" cy="870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100"/>
            </a:lvl1pPr>
          </a:lstStyle>
          <a:p>
            <a:r>
              <a:t>Common Git Commands</a:t>
            </a:r>
          </a:p>
        </p:txBody>
      </p:sp>
      <p:sp>
        <p:nvSpPr>
          <p:cNvPr id="593" name="git init…"/>
          <p:cNvSpPr txBox="1"/>
          <p:nvPr/>
        </p:nvSpPr>
        <p:spPr>
          <a:xfrm>
            <a:off x="813848" y="2191438"/>
            <a:ext cx="11377104" cy="52732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git </a:t>
            </a:r>
            <a:r>
              <a:rPr dirty="0" err="1"/>
              <a:t>init</a:t>
            </a:r>
            <a:endParaRPr dirty="0"/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git clone &lt;</a:t>
            </a:r>
            <a:r>
              <a:rPr dirty="0" err="1"/>
              <a:t>url</a:t>
            </a:r>
            <a:r>
              <a:rPr dirty="0"/>
              <a:t>&gt;</a:t>
            </a:r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git fetch -</a:t>
            </a:r>
            <a:r>
              <a:rPr lang="en-US" dirty="0"/>
              <a:t>-</a:t>
            </a:r>
            <a:r>
              <a:rPr dirty="0"/>
              <a:t>all</a:t>
            </a:r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git push origin &lt;branch name&gt;</a:t>
            </a:r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git pull origin &lt;branch name&gt;</a:t>
            </a:r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git remote add origin &lt;</a:t>
            </a:r>
            <a:r>
              <a:rPr dirty="0" err="1"/>
              <a:t>url</a:t>
            </a:r>
            <a:r>
              <a:rPr dirty="0"/>
              <a:t>&gt;</a:t>
            </a:r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git add -</a:t>
            </a:r>
            <a:r>
              <a:rPr lang="en-US" dirty="0"/>
              <a:t>-</a:t>
            </a:r>
            <a:r>
              <a:rPr dirty="0"/>
              <a:t>all</a:t>
            </a:r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git branch</a:t>
            </a:r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git checkout -b &lt;new branch name&gt;</a:t>
            </a:r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git checkout </a:t>
            </a:r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git commit -m “your message”</a:t>
            </a:r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git status</a:t>
            </a:r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git reset </a:t>
            </a:r>
            <a:r>
              <a:rPr lang="en-US" dirty="0"/>
              <a:t>--</a:t>
            </a:r>
            <a:r>
              <a:rPr dirty="0"/>
              <a:t>hard</a:t>
            </a:r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git clean -f</a:t>
            </a:r>
          </a:p>
        </p:txBody>
      </p:sp>
      <p:sp>
        <p:nvSpPr>
          <p:cNvPr id="594" name="(In no particular order)"/>
          <p:cNvSpPr txBox="1"/>
          <p:nvPr/>
        </p:nvSpPr>
        <p:spPr>
          <a:xfrm>
            <a:off x="5335048" y="1478861"/>
            <a:ext cx="3668105" cy="399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spAutoFit/>
          </a:bodyPr>
          <a:lstStyle>
            <a:lvl1pPr algn="l">
              <a:defRPr sz="2000" b="0" i="1"/>
            </a:lvl1pPr>
          </a:lstStyle>
          <a:p>
            <a:r>
              <a:t>(In no particular order)</a:t>
            </a:r>
          </a:p>
        </p:txBody>
      </p:sp>
      <p:sp>
        <p:nvSpPr>
          <p:cNvPr id="5" name="Git Cheat Sheet">
            <a:extLst>
              <a:ext uri="{FF2B5EF4-FFF2-40B4-BE49-F238E27FC236}">
                <a16:creationId xmlns:a16="http://schemas.microsoft.com/office/drawing/2014/main" id="{BA71983F-7662-4912-BD2C-D81D2887BCFC}"/>
              </a:ext>
            </a:extLst>
          </p:cNvPr>
          <p:cNvSpPr txBox="1"/>
          <p:nvPr/>
        </p:nvSpPr>
        <p:spPr>
          <a:xfrm>
            <a:off x="4282986" y="7664141"/>
            <a:ext cx="4972698" cy="870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100"/>
            </a:lvl1pPr>
          </a:lstStyle>
          <a:p>
            <a:r>
              <a:rPr dirty="0"/>
              <a:t>Git Cheat Sheet</a:t>
            </a:r>
          </a:p>
        </p:txBody>
      </p:sp>
      <p:sp>
        <p:nvSpPr>
          <p:cNvPr id="6" name="https://training.github.com/downloads/github-git-cheat-sheet/">
            <a:extLst>
              <a:ext uri="{FF2B5EF4-FFF2-40B4-BE49-F238E27FC236}">
                <a16:creationId xmlns:a16="http://schemas.microsoft.com/office/drawing/2014/main" id="{0B8998A6-B555-4D97-ACB7-99379D962B99}"/>
              </a:ext>
            </a:extLst>
          </p:cNvPr>
          <p:cNvSpPr txBox="1"/>
          <p:nvPr/>
        </p:nvSpPr>
        <p:spPr>
          <a:xfrm>
            <a:off x="813848" y="8770072"/>
            <a:ext cx="11107320" cy="5354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900"/>
            </a:lvl1pPr>
          </a:lstStyle>
          <a:p>
            <a:r>
              <a:rPr dirty="0"/>
              <a:t>https://training.github.com/downloads/github-git-cheat-sheet/</a:t>
            </a:r>
          </a:p>
        </p:txBody>
      </p:sp>
    </p:spTree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etting Started: Generate SSH Keys"/>
          <p:cNvSpPr txBox="1"/>
          <p:nvPr/>
        </p:nvSpPr>
        <p:spPr>
          <a:xfrm>
            <a:off x="884745" y="771393"/>
            <a:ext cx="11235310" cy="870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100"/>
            </a:lvl1pPr>
          </a:lstStyle>
          <a:p>
            <a:r>
              <a:rPr dirty="0"/>
              <a:t>Getting Started: Generate SSH Keys</a:t>
            </a:r>
          </a:p>
        </p:txBody>
      </p:sp>
      <p:sp>
        <p:nvSpPr>
          <p:cNvPr id="602" name="ssh-keygen"/>
          <p:cNvSpPr txBox="1"/>
          <p:nvPr/>
        </p:nvSpPr>
        <p:spPr>
          <a:xfrm>
            <a:off x="742951" y="2287495"/>
            <a:ext cx="7799165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rPr lang="en-US" dirty="0"/>
              <a:t>Open console and type: </a:t>
            </a:r>
            <a:r>
              <a:rPr dirty="0" err="1"/>
              <a:t>ssh</a:t>
            </a:r>
            <a:r>
              <a:rPr dirty="0"/>
              <a:t>-keygen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B58785B-C8C3-4279-9DBB-C4D7C9A087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073" y="3178463"/>
            <a:ext cx="11224443" cy="1949252"/>
          </a:xfrm>
          <a:prstGeom prst="rect">
            <a:avLst/>
          </a:prstGeom>
        </p:spPr>
      </p:pic>
      <p:sp>
        <p:nvSpPr>
          <p:cNvPr id="8" name="ssh-keygen">
            <a:extLst>
              <a:ext uri="{FF2B5EF4-FFF2-40B4-BE49-F238E27FC236}">
                <a16:creationId xmlns:a16="http://schemas.microsoft.com/office/drawing/2014/main" id="{66B691A9-C9EE-4A4D-BFF4-210598CDDEC9}"/>
              </a:ext>
            </a:extLst>
          </p:cNvPr>
          <p:cNvSpPr txBox="1"/>
          <p:nvPr/>
        </p:nvSpPr>
        <p:spPr>
          <a:xfrm>
            <a:off x="763073" y="5864073"/>
            <a:ext cx="7799165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rPr lang="en-US" dirty="0"/>
              <a:t>Press return a couple of times…</a:t>
            </a:r>
            <a:endParaRPr dirty="0"/>
          </a:p>
        </p:txBody>
      </p:sp>
    </p:spTree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74739B6-08F6-4752-8C7B-238FABCDFA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981" y="1505494"/>
            <a:ext cx="11984038" cy="3306650"/>
          </a:xfrm>
          <a:prstGeom prst="rect">
            <a:avLst/>
          </a:prstGeom>
        </p:spPr>
      </p:pic>
      <p:sp>
        <p:nvSpPr>
          <p:cNvPr id="8" name="Getting Started: Generate SSH Keys">
            <a:extLst>
              <a:ext uri="{FF2B5EF4-FFF2-40B4-BE49-F238E27FC236}">
                <a16:creationId xmlns:a16="http://schemas.microsoft.com/office/drawing/2014/main" id="{43929047-25D1-45D7-A5FE-9B24801071FB}"/>
              </a:ext>
            </a:extLst>
          </p:cNvPr>
          <p:cNvSpPr txBox="1"/>
          <p:nvPr/>
        </p:nvSpPr>
        <p:spPr>
          <a:xfrm>
            <a:off x="3408292" y="387858"/>
            <a:ext cx="6711773" cy="8874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100"/>
            </a:lvl1pPr>
          </a:lstStyle>
          <a:p>
            <a:r>
              <a:rPr lang="en-US" dirty="0"/>
              <a:t>File Explorer Options</a:t>
            </a:r>
            <a:endParaRPr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6FEE679-782D-4733-AC58-BE05944C3908}"/>
              </a:ext>
            </a:extLst>
          </p:cNvPr>
          <p:cNvSpPr/>
          <p:nvPr/>
        </p:nvSpPr>
        <p:spPr>
          <a:xfrm>
            <a:off x="7644597" y="2170291"/>
            <a:ext cx="1638300" cy="716306"/>
          </a:xfrm>
          <a:prstGeom prst="ellipse">
            <a:avLst/>
          </a:prstGeom>
          <a:noFill/>
          <a:ln w="28575" cap="flat">
            <a:solidFill>
              <a:schemeClr val="accent5">
                <a:lumMod val="75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81BDE423-522B-4B78-8F1B-3612ADFA905E}"/>
              </a:ext>
            </a:extLst>
          </p:cNvPr>
          <p:cNvSpPr/>
          <p:nvPr/>
        </p:nvSpPr>
        <p:spPr>
          <a:xfrm>
            <a:off x="2057400" y="1687691"/>
            <a:ext cx="812800" cy="482600"/>
          </a:xfrm>
          <a:prstGeom prst="ellipse">
            <a:avLst/>
          </a:prstGeom>
          <a:noFill/>
          <a:ln w="28575" cap="flat">
            <a:solidFill>
              <a:schemeClr val="accent5">
                <a:lumMod val="75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236B20E-B768-4369-8D15-46087BD867DF}"/>
              </a:ext>
            </a:extLst>
          </p:cNvPr>
          <p:cNvSpPr txBox="1"/>
          <p:nvPr/>
        </p:nvSpPr>
        <p:spPr>
          <a:xfrm>
            <a:off x="682070" y="7184033"/>
            <a:ext cx="10674448" cy="203132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l"/>
            <a:r>
              <a:rPr lang="en-US" sz="1800" b="0" dirty="0" err="1"/>
              <a:t>ssh-rsa</a:t>
            </a:r>
            <a:r>
              <a:rPr lang="en-US" sz="1800" b="0" dirty="0"/>
              <a:t> AAAAB3NzaC1yc2EAAAADAQABAAABAQCdfAqupZhq9xYxlfY+RWdziLRhFqBduifNgWFikV9NB3FgI0FFauUTq8uvNFGcweqRikWhxOmWTQ1w7HZnhCA353XM6SMOXTHrCnaLRkfuDNHwzaAtPqf3OXzVT3iHBgayk68f4n7iDfR0fQjqDVpoxlpTovs9RAOw7uMV4dGXVuXczlDspRaLBNkRmBgGot4/GoTVP7jw57k/MYpZE8smWemEDMwq8l5wMEVdOiv3QTQt0ABDOofuQ3ZuxjLQVknWEd9wQqu1staZBftKYXVePYUHwDWwQGZnH9m+fhRu9K3TSbsNPKlSPvo6jupJBS8x/M9ZQMDqMP/vUhca7m8v </a:t>
            </a:r>
            <a:r>
              <a:rPr lang="en-US" sz="1800" b="0" dirty="0" err="1"/>
              <a:t>xpx</a:t>
            </a:r>
            <a:r>
              <a:rPr lang="en-US" sz="1800" b="0" dirty="0"/>
              <a:t>\mburolla@XPXAAD-LR0F6S2A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A080CC5-DB49-4869-93E4-A88AFF63154F}"/>
              </a:ext>
            </a:extLst>
          </p:cNvPr>
          <p:cNvCxnSpPr>
            <a:cxnSpLocks/>
          </p:cNvCxnSpPr>
          <p:nvPr/>
        </p:nvCxnSpPr>
        <p:spPr>
          <a:xfrm flipV="1">
            <a:off x="2152891" y="4180440"/>
            <a:ext cx="946231" cy="993444"/>
          </a:xfrm>
          <a:prstGeom prst="straightConnector1">
            <a:avLst/>
          </a:prstGeom>
          <a:ln w="34925">
            <a:solidFill>
              <a:srgbClr val="FF0000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B3A75E1D-3343-4E36-B9A6-B506F10A975C}"/>
              </a:ext>
            </a:extLst>
          </p:cNvPr>
          <p:cNvSpPr txBox="1"/>
          <p:nvPr/>
        </p:nvSpPr>
        <p:spPr>
          <a:xfrm>
            <a:off x="682070" y="5272572"/>
            <a:ext cx="12164219" cy="46166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l"/>
            <a:r>
              <a:rPr lang="en-US" dirty="0"/>
              <a:t>Right click, open with Notepad, copy and paste and save in GitHub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A394335-3BAC-F410-CBE7-82BF5ED3B92B}"/>
              </a:ext>
            </a:extLst>
          </p:cNvPr>
          <p:cNvSpPr txBox="1"/>
          <p:nvPr/>
        </p:nvSpPr>
        <p:spPr>
          <a:xfrm>
            <a:off x="682070" y="6350369"/>
            <a:ext cx="4031553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This is my key, do not use:</a:t>
            </a:r>
          </a:p>
        </p:txBody>
      </p:sp>
    </p:spTree>
    <p:extLst>
      <p:ext uri="{BB962C8B-B14F-4D97-AF65-F5344CB8AC3E}">
        <p14:creationId xmlns:p14="http://schemas.microsoft.com/office/powerpoint/2010/main" val="1381469431"/>
      </p:ext>
    </p:extLst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etting Started: Generate SSH Keys"/>
          <p:cNvSpPr txBox="1"/>
          <p:nvPr/>
        </p:nvSpPr>
        <p:spPr>
          <a:xfrm>
            <a:off x="2002778" y="762789"/>
            <a:ext cx="8999258" cy="8874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100"/>
            </a:lvl1pPr>
          </a:lstStyle>
          <a:p>
            <a:r>
              <a:rPr lang="en-US" dirty="0"/>
              <a:t>Upload Public Key to GitHub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8BA10B-9670-44A9-8DC8-53EF69D013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349" y="1888457"/>
            <a:ext cx="12306300" cy="7458075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81163B81-8A8D-4CA0-B76F-0FF9DDB3EDD8}"/>
              </a:ext>
            </a:extLst>
          </p:cNvPr>
          <p:cNvSpPr/>
          <p:nvPr/>
        </p:nvSpPr>
        <p:spPr>
          <a:xfrm>
            <a:off x="129309" y="8593647"/>
            <a:ext cx="2530764" cy="794327"/>
          </a:xfrm>
          <a:prstGeom prst="ellipse">
            <a:avLst/>
          </a:prstGeom>
          <a:noFill/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99E17CD-7078-4CF9-8089-252F62E048D4}"/>
              </a:ext>
            </a:extLst>
          </p:cNvPr>
          <p:cNvSpPr/>
          <p:nvPr/>
        </p:nvSpPr>
        <p:spPr>
          <a:xfrm>
            <a:off x="3509818" y="5508701"/>
            <a:ext cx="5080000" cy="1529408"/>
          </a:xfrm>
          <a:prstGeom prst="ellipse">
            <a:avLst/>
          </a:prstGeom>
          <a:noFill/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97C782A-077E-427C-A271-EBD54BA1DC40}"/>
              </a:ext>
            </a:extLst>
          </p:cNvPr>
          <p:cNvSpPr/>
          <p:nvPr/>
        </p:nvSpPr>
        <p:spPr>
          <a:xfrm>
            <a:off x="10843491" y="2857867"/>
            <a:ext cx="1533236" cy="596534"/>
          </a:xfrm>
          <a:prstGeom prst="ellipse">
            <a:avLst/>
          </a:prstGeom>
          <a:noFill/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3772788657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it: Distributed Version Control"/>
          <p:cNvSpPr txBox="1"/>
          <p:nvPr/>
        </p:nvSpPr>
        <p:spPr>
          <a:xfrm>
            <a:off x="1642230" y="771393"/>
            <a:ext cx="9720340" cy="870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100"/>
            </a:lvl1pPr>
          </a:lstStyle>
          <a:p>
            <a:r>
              <a:t>Git: Distributed Version Control</a:t>
            </a:r>
          </a:p>
        </p:txBody>
      </p:sp>
      <p:pic>
        <p:nvPicPr>
          <p:cNvPr id="17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4891" y="2278652"/>
            <a:ext cx="2400301" cy="2225172"/>
          </a:xfrm>
          <a:prstGeom prst="rect">
            <a:avLst/>
          </a:prstGeom>
          <a:ln w="12700">
            <a:miter lim="400000"/>
          </a:ln>
        </p:spPr>
      </p:pic>
      <p:sp>
        <p:nvSpPr>
          <p:cNvPr id="14" name="git.exe">
            <a:extLst>
              <a:ext uri="{FF2B5EF4-FFF2-40B4-BE49-F238E27FC236}">
                <a16:creationId xmlns:a16="http://schemas.microsoft.com/office/drawing/2014/main" id="{3EAC26B4-292C-4A3F-B171-AACB68302F11}"/>
              </a:ext>
            </a:extLst>
          </p:cNvPr>
          <p:cNvSpPr txBox="1"/>
          <p:nvPr/>
        </p:nvSpPr>
        <p:spPr>
          <a:xfrm>
            <a:off x="4303874" y="4111400"/>
            <a:ext cx="1533080" cy="441146"/>
          </a:xfrm>
          <a:prstGeom prst="rect">
            <a:avLst/>
          </a:prstGeom>
          <a:solidFill>
            <a:schemeClr val="accent4">
              <a:hueOff val="-461056"/>
              <a:satOff val="4338"/>
              <a:lumOff val="-10225"/>
            </a:schemeClr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dirty="0"/>
              <a:t>git.exe</a:t>
            </a:r>
          </a:p>
        </p:txBody>
      </p:sp>
    </p:spTree>
    <p:extLst>
      <p:ext uri="{BB962C8B-B14F-4D97-AF65-F5344CB8AC3E}">
        <p14:creationId xmlns:p14="http://schemas.microsoft.com/office/powerpoint/2010/main" val="2307175006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it: Distributed Version Control"/>
          <p:cNvSpPr txBox="1"/>
          <p:nvPr/>
        </p:nvSpPr>
        <p:spPr>
          <a:xfrm>
            <a:off x="1642230" y="771393"/>
            <a:ext cx="9720340" cy="870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100"/>
            </a:lvl1pPr>
          </a:lstStyle>
          <a:p>
            <a:r>
              <a:t>Git: Distributed Version Control</a:t>
            </a:r>
          </a:p>
        </p:txBody>
      </p:sp>
      <p:pic>
        <p:nvPicPr>
          <p:cNvPr id="15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2146" y="2334070"/>
            <a:ext cx="3621334" cy="2037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60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4163" y="2232470"/>
            <a:ext cx="2400301" cy="2225172"/>
          </a:xfrm>
          <a:prstGeom prst="rect">
            <a:avLst/>
          </a:prstGeom>
          <a:ln w="12700">
            <a:miter lim="400000"/>
          </a:ln>
        </p:spPr>
      </p:pic>
      <p:sp>
        <p:nvSpPr>
          <p:cNvPr id="162" name="Line"/>
          <p:cNvSpPr/>
          <p:nvPr/>
        </p:nvSpPr>
        <p:spPr>
          <a:xfrm>
            <a:off x="8047518" y="6221573"/>
            <a:ext cx="3865584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63" name="dev"/>
          <p:cNvSpPr txBox="1"/>
          <p:nvPr/>
        </p:nvSpPr>
        <p:spPr>
          <a:xfrm>
            <a:off x="8038598" y="5679629"/>
            <a:ext cx="663030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</a:t>
            </a:r>
          </a:p>
        </p:txBody>
      </p:sp>
      <p:sp>
        <p:nvSpPr>
          <p:cNvPr id="11" name="git.exe">
            <a:extLst>
              <a:ext uri="{FF2B5EF4-FFF2-40B4-BE49-F238E27FC236}">
                <a16:creationId xmlns:a16="http://schemas.microsoft.com/office/drawing/2014/main" id="{065C9DC1-E793-4173-A5C0-A3D78AEA32EF}"/>
              </a:ext>
            </a:extLst>
          </p:cNvPr>
          <p:cNvSpPr txBox="1"/>
          <p:nvPr/>
        </p:nvSpPr>
        <p:spPr>
          <a:xfrm>
            <a:off x="563146" y="4065218"/>
            <a:ext cx="1533080" cy="441146"/>
          </a:xfrm>
          <a:prstGeom prst="rect">
            <a:avLst/>
          </a:prstGeom>
          <a:solidFill>
            <a:schemeClr val="accent4">
              <a:hueOff val="-461056"/>
              <a:satOff val="4338"/>
              <a:lumOff val="-10225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dirty="0"/>
              <a:t>git.exe</a:t>
            </a:r>
          </a:p>
        </p:txBody>
      </p:sp>
      <p:sp>
        <p:nvSpPr>
          <p:cNvPr id="13" name="Remote Git Repo">
            <a:extLst>
              <a:ext uri="{FF2B5EF4-FFF2-40B4-BE49-F238E27FC236}">
                <a16:creationId xmlns:a16="http://schemas.microsoft.com/office/drawing/2014/main" id="{F4682268-9275-451B-AFC2-5E81E781E877}"/>
              </a:ext>
            </a:extLst>
          </p:cNvPr>
          <p:cNvSpPr txBox="1"/>
          <p:nvPr/>
        </p:nvSpPr>
        <p:spPr>
          <a:xfrm>
            <a:off x="8348726" y="5057101"/>
            <a:ext cx="2608174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Remote Git Repo</a:t>
            </a:r>
          </a:p>
        </p:txBody>
      </p:sp>
      <p:sp>
        <p:nvSpPr>
          <p:cNvPr id="14" name="git.exe">
            <a:extLst>
              <a:ext uri="{FF2B5EF4-FFF2-40B4-BE49-F238E27FC236}">
                <a16:creationId xmlns:a16="http://schemas.microsoft.com/office/drawing/2014/main" id="{6042745F-B17E-4F0F-8FE9-1EA52406DE01}"/>
              </a:ext>
            </a:extLst>
          </p:cNvPr>
          <p:cNvSpPr txBox="1"/>
          <p:nvPr/>
        </p:nvSpPr>
        <p:spPr>
          <a:xfrm>
            <a:off x="8886273" y="4506364"/>
            <a:ext cx="1533080" cy="441146"/>
          </a:xfrm>
          <a:prstGeom prst="rect">
            <a:avLst/>
          </a:prstGeom>
          <a:solidFill>
            <a:schemeClr val="accent4">
              <a:hueOff val="-461056"/>
              <a:satOff val="4338"/>
              <a:lumOff val="-10225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dirty="0"/>
              <a:t>git.exe</a:t>
            </a:r>
          </a:p>
        </p:txBody>
      </p:sp>
    </p:spTree>
    <p:extLst>
      <p:ext uri="{BB962C8B-B14F-4D97-AF65-F5344CB8AC3E}">
        <p14:creationId xmlns:p14="http://schemas.microsoft.com/office/powerpoint/2010/main" val="3482765423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Remote Git Repo"/>
          <p:cNvSpPr txBox="1"/>
          <p:nvPr/>
        </p:nvSpPr>
        <p:spPr>
          <a:xfrm>
            <a:off x="8348726" y="5057101"/>
            <a:ext cx="2608174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Remote Git Repo</a:t>
            </a:r>
          </a:p>
        </p:txBody>
      </p:sp>
      <p:sp>
        <p:nvSpPr>
          <p:cNvPr id="167" name="Git: Distributed Version Control"/>
          <p:cNvSpPr txBox="1"/>
          <p:nvPr/>
        </p:nvSpPr>
        <p:spPr>
          <a:xfrm>
            <a:off x="1642230" y="771393"/>
            <a:ext cx="9720340" cy="870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100"/>
            </a:lvl1pPr>
          </a:lstStyle>
          <a:p>
            <a:r>
              <a:t>Git: Distributed Version Control</a:t>
            </a:r>
          </a:p>
        </p:txBody>
      </p:sp>
      <p:pic>
        <p:nvPicPr>
          <p:cNvPr id="168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2146" y="2334070"/>
            <a:ext cx="3621334" cy="2037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70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4163" y="2232470"/>
            <a:ext cx="2400301" cy="2225172"/>
          </a:xfrm>
          <a:prstGeom prst="rect">
            <a:avLst/>
          </a:prstGeom>
          <a:ln w="12700">
            <a:miter lim="400000"/>
          </a:ln>
        </p:spPr>
      </p:pic>
      <p:sp>
        <p:nvSpPr>
          <p:cNvPr id="174" name="Line"/>
          <p:cNvSpPr/>
          <p:nvPr/>
        </p:nvSpPr>
        <p:spPr>
          <a:xfrm flipV="1">
            <a:off x="3906982" y="4064940"/>
            <a:ext cx="4285020" cy="278"/>
          </a:xfrm>
          <a:prstGeom prst="line">
            <a:avLst/>
          </a:prstGeom>
          <a:ln w="25400" cap="rnd">
            <a:solidFill>
              <a:srgbClr val="000000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5" name="SSH"/>
          <p:cNvSpPr txBox="1"/>
          <p:nvPr/>
        </p:nvSpPr>
        <p:spPr>
          <a:xfrm>
            <a:off x="5653766" y="3518327"/>
            <a:ext cx="735789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SSH</a:t>
            </a:r>
          </a:p>
        </p:txBody>
      </p:sp>
      <p:sp>
        <p:nvSpPr>
          <p:cNvPr id="13" name="SSH">
            <a:extLst>
              <a:ext uri="{FF2B5EF4-FFF2-40B4-BE49-F238E27FC236}">
                <a16:creationId xmlns:a16="http://schemas.microsoft.com/office/drawing/2014/main" id="{041731B9-C55F-4EA6-9B3F-4135E161B579}"/>
              </a:ext>
            </a:extLst>
          </p:cNvPr>
          <p:cNvSpPr txBox="1"/>
          <p:nvPr/>
        </p:nvSpPr>
        <p:spPr>
          <a:xfrm>
            <a:off x="5185799" y="4221680"/>
            <a:ext cx="1796967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b="0" dirty="0" err="1">
                <a:latin typeface="Consolas" panose="020B0609020204030204" pitchFamily="49" charset="0"/>
              </a:rPr>
              <a:t>ssh</a:t>
            </a:r>
            <a:r>
              <a:rPr lang="en-US" b="0" dirty="0">
                <a:latin typeface="Consolas" panose="020B0609020204030204" pitchFamily="49" charset="0"/>
              </a:rPr>
              <a:t>-keygen</a:t>
            </a:r>
            <a:endParaRPr b="0" dirty="0">
              <a:latin typeface="Consolas" panose="020B0609020204030204" pitchFamily="49" charset="0"/>
            </a:endParaRPr>
          </a:p>
        </p:txBody>
      </p:sp>
      <p:sp>
        <p:nvSpPr>
          <p:cNvPr id="14" name="git.exe">
            <a:extLst>
              <a:ext uri="{FF2B5EF4-FFF2-40B4-BE49-F238E27FC236}">
                <a16:creationId xmlns:a16="http://schemas.microsoft.com/office/drawing/2014/main" id="{3EAC26B4-292C-4A3F-B171-AACB68302F11}"/>
              </a:ext>
            </a:extLst>
          </p:cNvPr>
          <p:cNvSpPr txBox="1"/>
          <p:nvPr/>
        </p:nvSpPr>
        <p:spPr>
          <a:xfrm>
            <a:off x="563146" y="4065218"/>
            <a:ext cx="1533080" cy="441146"/>
          </a:xfrm>
          <a:prstGeom prst="rect">
            <a:avLst/>
          </a:prstGeom>
          <a:solidFill>
            <a:schemeClr val="accent4">
              <a:hueOff val="-461056"/>
              <a:satOff val="4338"/>
              <a:lumOff val="-10225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dirty="0"/>
              <a:t>git.exe</a:t>
            </a:r>
          </a:p>
        </p:txBody>
      </p:sp>
      <p:sp>
        <p:nvSpPr>
          <p:cNvPr id="15" name="git.exe">
            <a:extLst>
              <a:ext uri="{FF2B5EF4-FFF2-40B4-BE49-F238E27FC236}">
                <a16:creationId xmlns:a16="http://schemas.microsoft.com/office/drawing/2014/main" id="{84644CAE-8C71-44D8-A91C-B503B9A8727C}"/>
              </a:ext>
            </a:extLst>
          </p:cNvPr>
          <p:cNvSpPr txBox="1"/>
          <p:nvPr/>
        </p:nvSpPr>
        <p:spPr>
          <a:xfrm>
            <a:off x="8886273" y="4506364"/>
            <a:ext cx="1533080" cy="441146"/>
          </a:xfrm>
          <a:prstGeom prst="rect">
            <a:avLst/>
          </a:prstGeom>
          <a:solidFill>
            <a:schemeClr val="accent4">
              <a:hueOff val="-461056"/>
              <a:satOff val="4338"/>
              <a:lumOff val="-10225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dirty="0"/>
              <a:t>git.exe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it: Distributed Version Control"/>
          <p:cNvSpPr txBox="1"/>
          <p:nvPr/>
        </p:nvSpPr>
        <p:spPr>
          <a:xfrm>
            <a:off x="1642230" y="771393"/>
            <a:ext cx="9720340" cy="870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100"/>
            </a:lvl1pPr>
          </a:lstStyle>
          <a:p>
            <a:r>
              <a:t>Git: Distributed Version Control</a:t>
            </a:r>
          </a:p>
        </p:txBody>
      </p:sp>
      <p:pic>
        <p:nvPicPr>
          <p:cNvPr id="158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2146" y="2334070"/>
            <a:ext cx="3621334" cy="2037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60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4163" y="2232470"/>
            <a:ext cx="2400301" cy="2225172"/>
          </a:xfrm>
          <a:prstGeom prst="rect">
            <a:avLst/>
          </a:prstGeom>
          <a:ln w="12700">
            <a:miter lim="400000"/>
          </a:ln>
        </p:spPr>
      </p:pic>
      <p:sp>
        <p:nvSpPr>
          <p:cNvPr id="162" name="Line"/>
          <p:cNvSpPr/>
          <p:nvPr/>
        </p:nvSpPr>
        <p:spPr>
          <a:xfrm>
            <a:off x="8047518" y="6221573"/>
            <a:ext cx="3865584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63" name="dev"/>
          <p:cNvSpPr txBox="1"/>
          <p:nvPr/>
        </p:nvSpPr>
        <p:spPr>
          <a:xfrm>
            <a:off x="8038598" y="5679629"/>
            <a:ext cx="663030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</a:t>
            </a:r>
          </a:p>
        </p:txBody>
      </p:sp>
      <p:sp>
        <p:nvSpPr>
          <p:cNvPr id="11" name="git.exe">
            <a:extLst>
              <a:ext uri="{FF2B5EF4-FFF2-40B4-BE49-F238E27FC236}">
                <a16:creationId xmlns:a16="http://schemas.microsoft.com/office/drawing/2014/main" id="{065C9DC1-E793-4173-A5C0-A3D78AEA32EF}"/>
              </a:ext>
            </a:extLst>
          </p:cNvPr>
          <p:cNvSpPr txBox="1"/>
          <p:nvPr/>
        </p:nvSpPr>
        <p:spPr>
          <a:xfrm>
            <a:off x="563146" y="4065218"/>
            <a:ext cx="1533080" cy="441146"/>
          </a:xfrm>
          <a:prstGeom prst="rect">
            <a:avLst/>
          </a:prstGeom>
          <a:solidFill>
            <a:schemeClr val="accent4">
              <a:hueOff val="-461056"/>
              <a:satOff val="4338"/>
              <a:lumOff val="-10225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dirty="0"/>
              <a:t>git.exe</a:t>
            </a: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B8B7190A-4A53-49CD-AD72-5A68DE8C3CB2}"/>
              </a:ext>
            </a:extLst>
          </p:cNvPr>
          <p:cNvSpPr/>
          <p:nvPr/>
        </p:nvSpPr>
        <p:spPr>
          <a:xfrm rot="10800000">
            <a:off x="5125710" y="4371070"/>
            <a:ext cx="1801091" cy="444501"/>
          </a:xfrm>
          <a:prstGeom prst="rightArrow">
            <a:avLst>
              <a:gd name="adj1" fmla="val 58312"/>
              <a:gd name="adj2" fmla="val 124805"/>
            </a:avLst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29BBDD-A8FC-417F-A779-FD421CA4DEC5}"/>
              </a:ext>
            </a:extLst>
          </p:cNvPr>
          <p:cNvSpPr txBox="1"/>
          <p:nvPr/>
        </p:nvSpPr>
        <p:spPr>
          <a:xfrm>
            <a:off x="5183100" y="4815572"/>
            <a:ext cx="1870364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1" i="0" u="none" strike="noStrike" cap="none" spc="0" normalizeH="0" baseline="0" dirty="0">
                <a:ln>
                  <a:noFill/>
                </a:ln>
                <a:solidFill>
                  <a:schemeClr val="accent1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Git: Clone</a:t>
            </a:r>
          </a:p>
        </p:txBody>
      </p:sp>
      <p:pic>
        <p:nvPicPr>
          <p:cNvPr id="15" name="Image" descr="Image">
            <a:extLst>
              <a:ext uri="{FF2B5EF4-FFF2-40B4-BE49-F238E27FC236}">
                <a16:creationId xmlns:a16="http://schemas.microsoft.com/office/drawing/2014/main" id="{A8B53A4B-C953-4D48-8C3B-03BB03AE98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95716" y="2630004"/>
            <a:ext cx="1445132" cy="1445132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Remote Git Repo">
            <a:extLst>
              <a:ext uri="{FF2B5EF4-FFF2-40B4-BE49-F238E27FC236}">
                <a16:creationId xmlns:a16="http://schemas.microsoft.com/office/drawing/2014/main" id="{955EB680-01E6-4414-AD0E-2EAF79EAF40F}"/>
              </a:ext>
            </a:extLst>
          </p:cNvPr>
          <p:cNvSpPr txBox="1"/>
          <p:nvPr/>
        </p:nvSpPr>
        <p:spPr>
          <a:xfrm>
            <a:off x="8348726" y="5057101"/>
            <a:ext cx="2608174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Remote Git Repo</a:t>
            </a:r>
          </a:p>
        </p:txBody>
      </p:sp>
      <p:sp>
        <p:nvSpPr>
          <p:cNvPr id="17" name="git.exe">
            <a:extLst>
              <a:ext uri="{FF2B5EF4-FFF2-40B4-BE49-F238E27FC236}">
                <a16:creationId xmlns:a16="http://schemas.microsoft.com/office/drawing/2014/main" id="{6640E6D4-04AA-426A-A563-516EE31A4485}"/>
              </a:ext>
            </a:extLst>
          </p:cNvPr>
          <p:cNvSpPr txBox="1"/>
          <p:nvPr/>
        </p:nvSpPr>
        <p:spPr>
          <a:xfrm>
            <a:off x="8886273" y="4506364"/>
            <a:ext cx="1533080" cy="441146"/>
          </a:xfrm>
          <a:prstGeom prst="rect">
            <a:avLst/>
          </a:prstGeom>
          <a:solidFill>
            <a:schemeClr val="accent4">
              <a:hueOff val="-461056"/>
              <a:satOff val="4338"/>
              <a:lumOff val="-10225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dirty="0"/>
              <a:t>git.exe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Your Git Repo"/>
          <p:cNvSpPr txBox="1"/>
          <p:nvPr/>
        </p:nvSpPr>
        <p:spPr>
          <a:xfrm>
            <a:off x="1542542" y="4646270"/>
            <a:ext cx="2123543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Your Git Repo</a:t>
            </a:r>
          </a:p>
        </p:txBody>
      </p:sp>
      <p:sp>
        <p:nvSpPr>
          <p:cNvPr id="157" name="Git: Distributed Version Control"/>
          <p:cNvSpPr txBox="1"/>
          <p:nvPr/>
        </p:nvSpPr>
        <p:spPr>
          <a:xfrm>
            <a:off x="1642230" y="771393"/>
            <a:ext cx="9720340" cy="870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100"/>
            </a:lvl1pPr>
          </a:lstStyle>
          <a:p>
            <a:r>
              <a:t>Git: Distributed Version Control</a:t>
            </a:r>
          </a:p>
        </p:txBody>
      </p:sp>
      <p:pic>
        <p:nvPicPr>
          <p:cNvPr id="15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2146" y="2334070"/>
            <a:ext cx="3621334" cy="2037000"/>
          </a:xfrm>
          <a:prstGeom prst="rect">
            <a:avLst/>
          </a:prstGeom>
          <a:ln w="12700">
            <a:miter lim="400000"/>
          </a:ln>
        </p:spPr>
      </p:pic>
      <p:sp>
        <p:nvSpPr>
          <p:cNvPr id="159" name="Line"/>
          <p:cNvSpPr/>
          <p:nvPr/>
        </p:nvSpPr>
        <p:spPr>
          <a:xfrm>
            <a:off x="1126018" y="6221573"/>
            <a:ext cx="3865584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160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4163" y="2232470"/>
            <a:ext cx="2400301" cy="2225172"/>
          </a:xfrm>
          <a:prstGeom prst="rect">
            <a:avLst/>
          </a:prstGeom>
          <a:ln w="12700">
            <a:miter lim="400000"/>
          </a:ln>
        </p:spPr>
      </p:pic>
      <p:sp>
        <p:nvSpPr>
          <p:cNvPr id="161" name="dev"/>
          <p:cNvSpPr txBox="1"/>
          <p:nvPr/>
        </p:nvSpPr>
        <p:spPr>
          <a:xfrm>
            <a:off x="1091698" y="5679629"/>
            <a:ext cx="663031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</a:t>
            </a:r>
          </a:p>
        </p:txBody>
      </p:sp>
      <p:sp>
        <p:nvSpPr>
          <p:cNvPr id="162" name="Line"/>
          <p:cNvSpPr/>
          <p:nvPr/>
        </p:nvSpPr>
        <p:spPr>
          <a:xfrm>
            <a:off x="8047518" y="6221573"/>
            <a:ext cx="3865584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63" name="dev"/>
          <p:cNvSpPr txBox="1"/>
          <p:nvPr/>
        </p:nvSpPr>
        <p:spPr>
          <a:xfrm>
            <a:off x="8038598" y="5679629"/>
            <a:ext cx="663030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</a:t>
            </a:r>
          </a:p>
        </p:txBody>
      </p:sp>
      <p:sp>
        <p:nvSpPr>
          <p:cNvPr id="11" name="git.exe">
            <a:extLst>
              <a:ext uri="{FF2B5EF4-FFF2-40B4-BE49-F238E27FC236}">
                <a16:creationId xmlns:a16="http://schemas.microsoft.com/office/drawing/2014/main" id="{065C9DC1-E793-4173-A5C0-A3D78AEA32EF}"/>
              </a:ext>
            </a:extLst>
          </p:cNvPr>
          <p:cNvSpPr txBox="1"/>
          <p:nvPr/>
        </p:nvSpPr>
        <p:spPr>
          <a:xfrm>
            <a:off x="563146" y="4065218"/>
            <a:ext cx="1533080" cy="441146"/>
          </a:xfrm>
          <a:prstGeom prst="rect">
            <a:avLst/>
          </a:prstGeom>
          <a:solidFill>
            <a:schemeClr val="accent4">
              <a:hueOff val="-461056"/>
              <a:satOff val="4338"/>
              <a:lumOff val="-10225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dirty="0"/>
              <a:t>git.exe</a:t>
            </a:r>
          </a:p>
        </p:txBody>
      </p:sp>
      <p:sp>
        <p:nvSpPr>
          <p:cNvPr id="12" name="Remote Git Repo">
            <a:extLst>
              <a:ext uri="{FF2B5EF4-FFF2-40B4-BE49-F238E27FC236}">
                <a16:creationId xmlns:a16="http://schemas.microsoft.com/office/drawing/2014/main" id="{337819AE-62C4-448D-9946-DBA1C2B601CB}"/>
              </a:ext>
            </a:extLst>
          </p:cNvPr>
          <p:cNvSpPr txBox="1"/>
          <p:nvPr/>
        </p:nvSpPr>
        <p:spPr>
          <a:xfrm>
            <a:off x="8348726" y="5057101"/>
            <a:ext cx="2608174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Remote Git Repo</a:t>
            </a:r>
          </a:p>
        </p:txBody>
      </p:sp>
      <p:sp>
        <p:nvSpPr>
          <p:cNvPr id="13" name="git.exe">
            <a:extLst>
              <a:ext uri="{FF2B5EF4-FFF2-40B4-BE49-F238E27FC236}">
                <a16:creationId xmlns:a16="http://schemas.microsoft.com/office/drawing/2014/main" id="{2BD19FC1-D9C8-453B-BA10-6548EAAFA974}"/>
              </a:ext>
            </a:extLst>
          </p:cNvPr>
          <p:cNvSpPr txBox="1"/>
          <p:nvPr/>
        </p:nvSpPr>
        <p:spPr>
          <a:xfrm>
            <a:off x="8886273" y="4506364"/>
            <a:ext cx="1533080" cy="441146"/>
          </a:xfrm>
          <a:prstGeom prst="rect">
            <a:avLst/>
          </a:prstGeom>
          <a:solidFill>
            <a:schemeClr val="accent4">
              <a:hueOff val="-461056"/>
              <a:satOff val="4338"/>
              <a:lumOff val="-10225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dirty="0"/>
              <a:t>git.exe</a:t>
            </a:r>
          </a:p>
        </p:txBody>
      </p:sp>
      <p:sp>
        <p:nvSpPr>
          <p:cNvPr id="14" name="In Sync">
            <a:extLst>
              <a:ext uri="{FF2B5EF4-FFF2-40B4-BE49-F238E27FC236}">
                <a16:creationId xmlns:a16="http://schemas.microsoft.com/office/drawing/2014/main" id="{3576ADF7-B4B9-4170-9DEF-5E817B239F3F}"/>
              </a:ext>
            </a:extLst>
          </p:cNvPr>
          <p:cNvSpPr txBox="1"/>
          <p:nvPr/>
        </p:nvSpPr>
        <p:spPr>
          <a:xfrm>
            <a:off x="5928857" y="5991044"/>
            <a:ext cx="1181405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In Sync</a:t>
            </a:r>
          </a:p>
        </p:txBody>
      </p:sp>
      <p:sp>
        <p:nvSpPr>
          <p:cNvPr id="15" name="Line">
            <a:extLst>
              <a:ext uri="{FF2B5EF4-FFF2-40B4-BE49-F238E27FC236}">
                <a16:creationId xmlns:a16="http://schemas.microsoft.com/office/drawing/2014/main" id="{B6E1F4C3-96E8-4A97-9143-D9F4EB607452}"/>
              </a:ext>
            </a:extLst>
          </p:cNvPr>
          <p:cNvSpPr/>
          <p:nvPr/>
        </p:nvSpPr>
        <p:spPr>
          <a:xfrm>
            <a:off x="7309332" y="6221574"/>
            <a:ext cx="532813" cy="0"/>
          </a:xfrm>
          <a:prstGeom prst="line">
            <a:avLst/>
          </a:prstGeom>
          <a:ln w="38100" cap="rnd">
            <a:solidFill>
              <a:srgbClr val="000000"/>
            </a:solidFill>
            <a:custDash>
              <a:ds d="100000" sp="2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6" name="Line">
            <a:extLst>
              <a:ext uri="{FF2B5EF4-FFF2-40B4-BE49-F238E27FC236}">
                <a16:creationId xmlns:a16="http://schemas.microsoft.com/office/drawing/2014/main" id="{3D4D3F21-86F8-42B9-BD84-03EA9E2EDB02}"/>
              </a:ext>
            </a:extLst>
          </p:cNvPr>
          <p:cNvSpPr/>
          <p:nvPr/>
        </p:nvSpPr>
        <p:spPr>
          <a:xfrm>
            <a:off x="5217953" y="6221573"/>
            <a:ext cx="508292" cy="1"/>
          </a:xfrm>
          <a:prstGeom prst="line">
            <a:avLst/>
          </a:prstGeom>
          <a:ln w="38100" cap="rnd">
            <a:solidFill>
              <a:srgbClr val="000000"/>
            </a:solidFill>
            <a:custDash>
              <a:ds d="100000" sp="2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17" name="Image" descr="Image">
            <a:extLst>
              <a:ext uri="{FF2B5EF4-FFF2-40B4-BE49-F238E27FC236}">
                <a16:creationId xmlns:a16="http://schemas.microsoft.com/office/drawing/2014/main" id="{C74CB4DB-E092-4A08-9F22-C00D095520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8473" y="5481331"/>
            <a:ext cx="562174" cy="562173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222970309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Your Git Repo"/>
          <p:cNvSpPr txBox="1"/>
          <p:nvPr/>
        </p:nvSpPr>
        <p:spPr>
          <a:xfrm>
            <a:off x="1542542" y="4646270"/>
            <a:ext cx="2123543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Your Git Repo</a:t>
            </a:r>
          </a:p>
        </p:txBody>
      </p:sp>
      <p:sp>
        <p:nvSpPr>
          <p:cNvPr id="178" name="Remote Git Repo"/>
          <p:cNvSpPr txBox="1"/>
          <p:nvPr/>
        </p:nvSpPr>
        <p:spPr>
          <a:xfrm>
            <a:off x="8348726" y="4854902"/>
            <a:ext cx="2608174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Remote Git Repo</a:t>
            </a:r>
          </a:p>
        </p:txBody>
      </p:sp>
      <p:sp>
        <p:nvSpPr>
          <p:cNvPr id="179" name="Git: Distributed Version Control"/>
          <p:cNvSpPr txBox="1"/>
          <p:nvPr/>
        </p:nvSpPr>
        <p:spPr>
          <a:xfrm>
            <a:off x="1642230" y="771393"/>
            <a:ext cx="9720340" cy="870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100"/>
            </a:lvl1pPr>
          </a:lstStyle>
          <a:p>
            <a:r>
              <a:t>Git: Distributed Version Control</a:t>
            </a:r>
          </a:p>
        </p:txBody>
      </p:sp>
      <p:pic>
        <p:nvPicPr>
          <p:cNvPr id="18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2146" y="2334070"/>
            <a:ext cx="3621334" cy="2037000"/>
          </a:xfrm>
          <a:prstGeom prst="rect">
            <a:avLst/>
          </a:prstGeom>
          <a:ln w="12700">
            <a:miter lim="400000"/>
          </a:ln>
        </p:spPr>
      </p:pic>
      <p:sp>
        <p:nvSpPr>
          <p:cNvPr id="181" name="Line"/>
          <p:cNvSpPr/>
          <p:nvPr/>
        </p:nvSpPr>
        <p:spPr>
          <a:xfrm>
            <a:off x="1126018" y="6221573"/>
            <a:ext cx="3865584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18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4163" y="2232470"/>
            <a:ext cx="2400301" cy="2225172"/>
          </a:xfrm>
          <a:prstGeom prst="rect">
            <a:avLst/>
          </a:prstGeom>
          <a:ln w="12700">
            <a:miter lim="400000"/>
          </a:ln>
        </p:spPr>
      </p:pic>
      <p:sp>
        <p:nvSpPr>
          <p:cNvPr id="183" name="dev"/>
          <p:cNvSpPr txBox="1"/>
          <p:nvPr/>
        </p:nvSpPr>
        <p:spPr>
          <a:xfrm>
            <a:off x="1091698" y="5679629"/>
            <a:ext cx="663031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</a:t>
            </a:r>
          </a:p>
        </p:txBody>
      </p:sp>
      <p:sp>
        <p:nvSpPr>
          <p:cNvPr id="184" name="Line"/>
          <p:cNvSpPr/>
          <p:nvPr/>
        </p:nvSpPr>
        <p:spPr>
          <a:xfrm>
            <a:off x="8047518" y="6221573"/>
            <a:ext cx="3865584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5" name="dev"/>
          <p:cNvSpPr txBox="1"/>
          <p:nvPr/>
        </p:nvSpPr>
        <p:spPr>
          <a:xfrm>
            <a:off x="8038598" y="5679629"/>
            <a:ext cx="663030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dev</a:t>
            </a:r>
          </a:p>
        </p:txBody>
      </p:sp>
      <p:sp>
        <p:nvSpPr>
          <p:cNvPr id="186" name="Line"/>
          <p:cNvSpPr/>
          <p:nvPr/>
        </p:nvSpPr>
        <p:spPr>
          <a:xfrm>
            <a:off x="1405418" y="6214420"/>
            <a:ext cx="340391" cy="70113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7" name="Line"/>
          <p:cNvSpPr/>
          <p:nvPr/>
        </p:nvSpPr>
        <p:spPr>
          <a:xfrm>
            <a:off x="1749528" y="6919269"/>
            <a:ext cx="3239743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8" name="dev-{your initials}-{context}"/>
          <p:cNvSpPr txBox="1"/>
          <p:nvPr/>
        </p:nvSpPr>
        <p:spPr>
          <a:xfrm>
            <a:off x="758571" y="7076629"/>
            <a:ext cx="5418685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rPr dirty="0"/>
              <a:t>dev-{your initials}-{context}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</TotalTime>
  <Words>932</Words>
  <Application>Microsoft Office PowerPoint</Application>
  <PresentationFormat>Custom</PresentationFormat>
  <Paragraphs>255</Paragraphs>
  <Slides>37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5" baseType="lpstr">
      <vt:lpstr>Consolas</vt:lpstr>
      <vt:lpstr>Courier New</vt:lpstr>
      <vt:lpstr>Helvetica Light</vt:lpstr>
      <vt:lpstr>Helvetica Neue</vt:lpstr>
      <vt:lpstr>Helvetica Neue Light</vt:lpstr>
      <vt:lpstr>Helvetica Neue Medium</vt:lpstr>
      <vt:lpstr>Helvetica Neue Thin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Martin Burolla</cp:lastModifiedBy>
  <cp:revision>13</cp:revision>
  <dcterms:modified xsi:type="dcterms:W3CDTF">2022-05-12T12:08:59Z</dcterms:modified>
</cp:coreProperties>
</file>